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57" r:id="rId3"/>
    <p:sldId id="258" r:id="rId4"/>
    <p:sldId id="259" r:id="rId5"/>
    <p:sldId id="270" r:id="rId6"/>
    <p:sldId id="261" r:id="rId7"/>
    <p:sldId id="271" r:id="rId8"/>
    <p:sldId id="272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284" r:id="rId18"/>
    <p:sldId id="285" r:id="rId19"/>
    <p:sldId id="288" r:id="rId20"/>
    <p:sldId id="303" r:id="rId21"/>
    <p:sldId id="279" r:id="rId22"/>
    <p:sldId id="283" r:id="rId23"/>
    <p:sldId id="301" r:id="rId24"/>
    <p:sldId id="302" r:id="rId25"/>
    <p:sldId id="299" r:id="rId26"/>
    <p:sldId id="289" r:id="rId27"/>
    <p:sldId id="290" r:id="rId28"/>
    <p:sldId id="291" r:id="rId29"/>
    <p:sldId id="292" r:id="rId30"/>
    <p:sldId id="293" r:id="rId31"/>
    <p:sldId id="294" r:id="rId32"/>
    <p:sldId id="300" r:id="rId33"/>
    <p:sldId id="295" r:id="rId34"/>
    <p:sldId id="276" r:id="rId35"/>
    <p:sldId id="277" r:id="rId36"/>
    <p:sldId id="278" r:id="rId37"/>
    <p:sldId id="296" r:id="rId38"/>
    <p:sldId id="297" r:id="rId39"/>
    <p:sldId id="298" r:id="rId40"/>
  </p:sldIdLst>
  <p:sldSz cx="12192000" cy="6858000"/>
  <p:notesSz cx="6858000" cy="9144000"/>
  <p:embeddedFontLst>
    <p:embeddedFont>
      <p:font typeface="나눔고딕" panose="020B0600000101010101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제주고딕" panose="02000300000000000000" pitchFamily="2" charset="-127"/>
      <p:regular r:id="rId46"/>
    </p:embeddedFont>
    <p:embeddedFont>
      <p:font typeface="함초롬바탕" panose="02030604000101010101" pitchFamily="18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DFF"/>
    <a:srgbClr val="7F7F7F"/>
    <a:srgbClr val="71C2FF"/>
    <a:srgbClr val="F4F6F5"/>
    <a:srgbClr val="D5EDFF"/>
    <a:srgbClr val="BDE3FF"/>
    <a:srgbClr val="8BCDFF"/>
    <a:srgbClr val="FFFFBD"/>
    <a:srgbClr val="FFB7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85246" autoAdjust="0"/>
  </p:normalViewPr>
  <p:slideViewPr>
    <p:cSldViewPr snapToGrid="0">
      <p:cViewPr varScale="1">
        <p:scale>
          <a:sx n="97" d="100"/>
          <a:sy n="97" d="100"/>
        </p:scale>
        <p:origin x="1464" y="90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51805-BB93-4519-9EE6-19664785A01A}" type="doc">
      <dgm:prSet loTypeId="urn:microsoft.com/office/officeart/2005/8/layout/cycle8" loCatId="cycle" qsTypeId="urn:microsoft.com/office/officeart/2005/8/quickstyle/simple1" qsCatId="simple" csTypeId="urn:microsoft.com/office/officeart/2005/8/colors/accent1_1" csCatId="accent1" phldr="1"/>
      <dgm:spPr/>
    </dgm:pt>
    <dgm:pt modelId="{F24F449D-F146-4633-A84A-576414C4FA5F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rPr>
            <a:t>자사</a:t>
          </a:r>
        </a:p>
      </dgm:t>
    </dgm:pt>
    <dgm:pt modelId="{AE1B5F44-8EF9-400C-A12E-21CE98F96A80}" type="parTrans" cxnId="{D5447E39-3847-44A8-A729-AD88C9E8974E}">
      <dgm:prSet/>
      <dgm:spPr/>
      <dgm:t>
        <a:bodyPr/>
        <a:lstStyle/>
        <a:p>
          <a:pPr latinLnBrk="1"/>
          <a:endParaRPr lang="ko-KR" altLang="en-US"/>
        </a:p>
      </dgm:t>
    </dgm:pt>
    <dgm:pt modelId="{9CBA4177-6537-4EC4-B484-02E8E1E9E8D1}" type="sibTrans" cxnId="{D5447E39-3847-44A8-A729-AD88C9E8974E}">
      <dgm:prSet/>
      <dgm:spPr/>
      <dgm:t>
        <a:bodyPr/>
        <a:lstStyle/>
        <a:p>
          <a:pPr latinLnBrk="1"/>
          <a:endParaRPr lang="ko-KR" altLang="en-US"/>
        </a:p>
      </dgm:t>
    </dgm:pt>
    <dgm:pt modelId="{8FC607B6-EF75-4D26-94CB-3813057F916B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rPr>
            <a:t>경쟁사</a:t>
          </a:r>
        </a:p>
      </dgm:t>
    </dgm:pt>
    <dgm:pt modelId="{6879DA91-901E-4FE3-BE6F-58E48854ABAE}" type="parTrans" cxnId="{B67C423B-E956-4404-AC01-D3A800ABE801}">
      <dgm:prSet/>
      <dgm:spPr/>
      <dgm:t>
        <a:bodyPr/>
        <a:lstStyle/>
        <a:p>
          <a:pPr latinLnBrk="1"/>
          <a:endParaRPr lang="ko-KR" altLang="en-US"/>
        </a:p>
      </dgm:t>
    </dgm:pt>
    <dgm:pt modelId="{47F0F9BF-2997-41EF-AD8A-98F441CBF0D7}" type="sibTrans" cxnId="{B67C423B-E956-4404-AC01-D3A800ABE801}">
      <dgm:prSet/>
      <dgm:spPr/>
      <dgm:t>
        <a:bodyPr/>
        <a:lstStyle/>
        <a:p>
          <a:pPr latinLnBrk="1"/>
          <a:endParaRPr lang="ko-KR" altLang="en-US"/>
        </a:p>
      </dgm:t>
    </dgm:pt>
    <dgm:pt modelId="{921BD9F0-1471-4EDA-801F-2C2376B0D094}">
      <dgm:prSet phldrT="[텍스트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rPr>
            <a:t>고객</a:t>
          </a:r>
        </a:p>
      </dgm:t>
    </dgm:pt>
    <dgm:pt modelId="{B330761D-0A1D-449D-AA59-E497DE6C83C1}" type="parTrans" cxnId="{B1002C73-538F-4B3B-BD29-391F0FB90887}">
      <dgm:prSet/>
      <dgm:spPr/>
      <dgm:t>
        <a:bodyPr/>
        <a:lstStyle/>
        <a:p>
          <a:pPr latinLnBrk="1"/>
          <a:endParaRPr lang="ko-KR" altLang="en-US"/>
        </a:p>
      </dgm:t>
    </dgm:pt>
    <dgm:pt modelId="{0FD53434-6911-42AA-89A5-3F61C7DA1C66}" type="sibTrans" cxnId="{B1002C73-538F-4B3B-BD29-391F0FB90887}">
      <dgm:prSet/>
      <dgm:spPr/>
      <dgm:t>
        <a:bodyPr/>
        <a:lstStyle/>
        <a:p>
          <a:pPr latinLnBrk="1"/>
          <a:endParaRPr lang="ko-KR" altLang="en-US"/>
        </a:p>
      </dgm:t>
    </dgm:pt>
    <dgm:pt modelId="{921DB1BE-053B-4A5A-AA9D-459533CFC454}" type="pres">
      <dgm:prSet presAssocID="{75051805-BB93-4519-9EE6-19664785A01A}" presName="compositeShape" presStyleCnt="0">
        <dgm:presLayoutVars>
          <dgm:chMax val="7"/>
          <dgm:dir/>
          <dgm:resizeHandles val="exact"/>
        </dgm:presLayoutVars>
      </dgm:prSet>
      <dgm:spPr/>
    </dgm:pt>
    <dgm:pt modelId="{9AE41E73-7886-415C-AD51-4D5B9F97503D}" type="pres">
      <dgm:prSet presAssocID="{75051805-BB93-4519-9EE6-19664785A01A}" presName="wedge1" presStyleLbl="node1" presStyleIdx="0" presStyleCnt="3" custScaleX="107192"/>
      <dgm:spPr/>
    </dgm:pt>
    <dgm:pt modelId="{60C27052-9040-46D5-B9A2-27BC5CC44068}" type="pres">
      <dgm:prSet presAssocID="{75051805-BB93-4519-9EE6-19664785A01A}" presName="dummy1a" presStyleCnt="0"/>
      <dgm:spPr/>
    </dgm:pt>
    <dgm:pt modelId="{308CFD75-78B8-42C5-B89A-84D19A14B7FA}" type="pres">
      <dgm:prSet presAssocID="{75051805-BB93-4519-9EE6-19664785A01A}" presName="dummy1b" presStyleCnt="0"/>
      <dgm:spPr/>
    </dgm:pt>
    <dgm:pt modelId="{9BAC828E-190D-468F-9A47-3F7B59E5A06C}" type="pres">
      <dgm:prSet presAssocID="{75051805-BB93-4519-9EE6-19664785A01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5E3B87D-4CE4-4EB6-B5F1-2871E0433D81}" type="pres">
      <dgm:prSet presAssocID="{75051805-BB93-4519-9EE6-19664785A01A}" presName="wedge2" presStyleLbl="node1" presStyleIdx="1" presStyleCnt="3"/>
      <dgm:spPr/>
    </dgm:pt>
    <dgm:pt modelId="{93BD3C3C-7B7F-40D0-8335-82C5D4111F84}" type="pres">
      <dgm:prSet presAssocID="{75051805-BB93-4519-9EE6-19664785A01A}" presName="dummy2a" presStyleCnt="0"/>
      <dgm:spPr/>
    </dgm:pt>
    <dgm:pt modelId="{6D490A33-D75A-464E-A006-B2FCB1FE4E84}" type="pres">
      <dgm:prSet presAssocID="{75051805-BB93-4519-9EE6-19664785A01A}" presName="dummy2b" presStyleCnt="0"/>
      <dgm:spPr/>
    </dgm:pt>
    <dgm:pt modelId="{4F6C95A6-C3E3-4251-8573-B30AA690A1A1}" type="pres">
      <dgm:prSet presAssocID="{75051805-BB93-4519-9EE6-19664785A01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A6C46BB-8137-4ECE-8C03-6BB7B2F2352E}" type="pres">
      <dgm:prSet presAssocID="{75051805-BB93-4519-9EE6-19664785A01A}" presName="wedge3" presStyleLbl="node1" presStyleIdx="2" presStyleCnt="3"/>
      <dgm:spPr/>
    </dgm:pt>
    <dgm:pt modelId="{5ACC8D31-0A41-48CB-B989-62FA2C72ABA6}" type="pres">
      <dgm:prSet presAssocID="{75051805-BB93-4519-9EE6-19664785A01A}" presName="dummy3a" presStyleCnt="0"/>
      <dgm:spPr/>
    </dgm:pt>
    <dgm:pt modelId="{7DF7E347-0839-4F41-A2C1-703311CAF323}" type="pres">
      <dgm:prSet presAssocID="{75051805-BB93-4519-9EE6-19664785A01A}" presName="dummy3b" presStyleCnt="0"/>
      <dgm:spPr/>
    </dgm:pt>
    <dgm:pt modelId="{C7F403C7-7BBF-4BE9-9CD5-6906CF71760C}" type="pres">
      <dgm:prSet presAssocID="{75051805-BB93-4519-9EE6-19664785A01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8638D685-0773-4469-BF42-D6D3A8253AB3}" type="pres">
      <dgm:prSet presAssocID="{9CBA4177-6537-4EC4-B484-02E8E1E9E8D1}" presName="arrowWedge1" presStyleLbl="fgSibTrans2D1" presStyleIdx="0" presStyleCnt="3"/>
      <dgm:spPr>
        <a:solidFill>
          <a:srgbClr val="55C6DD"/>
        </a:solidFill>
      </dgm:spPr>
    </dgm:pt>
    <dgm:pt modelId="{C3AC12BA-3F20-470A-A93F-06C01E5649F7}" type="pres">
      <dgm:prSet presAssocID="{47F0F9BF-2997-41EF-AD8A-98F441CBF0D7}" presName="arrowWedge2" presStyleLbl="fgSibTrans2D1" presStyleIdx="1" presStyleCnt="3"/>
      <dgm:spPr>
        <a:solidFill>
          <a:srgbClr val="55C6DD"/>
        </a:solidFill>
      </dgm:spPr>
    </dgm:pt>
    <dgm:pt modelId="{D6E2AAE9-5AAE-429E-8B28-6B9E539D9196}" type="pres">
      <dgm:prSet presAssocID="{0FD53434-6911-42AA-89A5-3F61C7DA1C66}" presName="arrowWedge3" presStyleLbl="fgSibTrans2D1" presStyleIdx="2" presStyleCnt="3"/>
      <dgm:spPr>
        <a:solidFill>
          <a:srgbClr val="55C6DD"/>
        </a:solidFill>
      </dgm:spPr>
    </dgm:pt>
  </dgm:ptLst>
  <dgm:cxnLst>
    <dgm:cxn modelId="{8E971E08-5A16-4C19-AFA7-43E939F82390}" type="presOf" srcId="{921BD9F0-1471-4EDA-801F-2C2376B0D094}" destId="{C7F403C7-7BBF-4BE9-9CD5-6906CF71760C}" srcOrd="1" destOrd="0" presId="urn:microsoft.com/office/officeart/2005/8/layout/cycle8"/>
    <dgm:cxn modelId="{D5447E39-3847-44A8-A729-AD88C9E8974E}" srcId="{75051805-BB93-4519-9EE6-19664785A01A}" destId="{F24F449D-F146-4633-A84A-576414C4FA5F}" srcOrd="0" destOrd="0" parTransId="{AE1B5F44-8EF9-400C-A12E-21CE98F96A80}" sibTransId="{9CBA4177-6537-4EC4-B484-02E8E1E9E8D1}"/>
    <dgm:cxn modelId="{B67C423B-E956-4404-AC01-D3A800ABE801}" srcId="{75051805-BB93-4519-9EE6-19664785A01A}" destId="{8FC607B6-EF75-4D26-94CB-3813057F916B}" srcOrd="1" destOrd="0" parTransId="{6879DA91-901E-4FE3-BE6F-58E48854ABAE}" sibTransId="{47F0F9BF-2997-41EF-AD8A-98F441CBF0D7}"/>
    <dgm:cxn modelId="{10DFB540-E6F4-4639-AB5A-6DC3B82B15BF}" type="presOf" srcId="{75051805-BB93-4519-9EE6-19664785A01A}" destId="{921DB1BE-053B-4A5A-AA9D-459533CFC454}" srcOrd="0" destOrd="0" presId="urn:microsoft.com/office/officeart/2005/8/layout/cycle8"/>
    <dgm:cxn modelId="{98BC535F-24DD-4F3B-BDB1-59B34C8B76F1}" type="presOf" srcId="{921BD9F0-1471-4EDA-801F-2C2376B0D094}" destId="{1A6C46BB-8137-4ECE-8C03-6BB7B2F2352E}" srcOrd="0" destOrd="0" presId="urn:microsoft.com/office/officeart/2005/8/layout/cycle8"/>
    <dgm:cxn modelId="{B1002C73-538F-4B3B-BD29-391F0FB90887}" srcId="{75051805-BB93-4519-9EE6-19664785A01A}" destId="{921BD9F0-1471-4EDA-801F-2C2376B0D094}" srcOrd="2" destOrd="0" parTransId="{B330761D-0A1D-449D-AA59-E497DE6C83C1}" sibTransId="{0FD53434-6911-42AA-89A5-3F61C7DA1C66}"/>
    <dgm:cxn modelId="{4B02F887-1C3F-407E-8516-720FBF64E5B1}" type="presOf" srcId="{F24F449D-F146-4633-A84A-576414C4FA5F}" destId="{9AE41E73-7886-415C-AD51-4D5B9F97503D}" srcOrd="0" destOrd="0" presId="urn:microsoft.com/office/officeart/2005/8/layout/cycle8"/>
    <dgm:cxn modelId="{9DF6A7A0-C7CC-4584-8D75-0BA5C9913976}" type="presOf" srcId="{F24F449D-F146-4633-A84A-576414C4FA5F}" destId="{9BAC828E-190D-468F-9A47-3F7B59E5A06C}" srcOrd="1" destOrd="0" presId="urn:microsoft.com/office/officeart/2005/8/layout/cycle8"/>
    <dgm:cxn modelId="{96CD96B8-CCDB-46E2-A4AA-E432EF2726FC}" type="presOf" srcId="{8FC607B6-EF75-4D26-94CB-3813057F916B}" destId="{4F6C95A6-C3E3-4251-8573-B30AA690A1A1}" srcOrd="1" destOrd="0" presId="urn:microsoft.com/office/officeart/2005/8/layout/cycle8"/>
    <dgm:cxn modelId="{9B61E8BD-39AA-4ADD-A5FA-20411240E764}" type="presOf" srcId="{8FC607B6-EF75-4D26-94CB-3813057F916B}" destId="{35E3B87D-4CE4-4EB6-B5F1-2871E0433D81}" srcOrd="0" destOrd="0" presId="urn:microsoft.com/office/officeart/2005/8/layout/cycle8"/>
    <dgm:cxn modelId="{4393F22B-4484-44D2-91B9-605A2C0B2ED5}" type="presParOf" srcId="{921DB1BE-053B-4A5A-AA9D-459533CFC454}" destId="{9AE41E73-7886-415C-AD51-4D5B9F97503D}" srcOrd="0" destOrd="0" presId="urn:microsoft.com/office/officeart/2005/8/layout/cycle8"/>
    <dgm:cxn modelId="{FD1B9BD5-6B0F-4C89-B555-575028910E23}" type="presParOf" srcId="{921DB1BE-053B-4A5A-AA9D-459533CFC454}" destId="{60C27052-9040-46D5-B9A2-27BC5CC44068}" srcOrd="1" destOrd="0" presId="urn:microsoft.com/office/officeart/2005/8/layout/cycle8"/>
    <dgm:cxn modelId="{44260B27-949E-46FD-9723-D4314EE5B63E}" type="presParOf" srcId="{921DB1BE-053B-4A5A-AA9D-459533CFC454}" destId="{308CFD75-78B8-42C5-B89A-84D19A14B7FA}" srcOrd="2" destOrd="0" presId="urn:microsoft.com/office/officeart/2005/8/layout/cycle8"/>
    <dgm:cxn modelId="{723ECD78-B06A-4F07-BFE3-55A5B9579566}" type="presParOf" srcId="{921DB1BE-053B-4A5A-AA9D-459533CFC454}" destId="{9BAC828E-190D-468F-9A47-3F7B59E5A06C}" srcOrd="3" destOrd="0" presId="urn:microsoft.com/office/officeart/2005/8/layout/cycle8"/>
    <dgm:cxn modelId="{319EEAB9-EA97-497F-BDC3-5EB4CC17A8DD}" type="presParOf" srcId="{921DB1BE-053B-4A5A-AA9D-459533CFC454}" destId="{35E3B87D-4CE4-4EB6-B5F1-2871E0433D81}" srcOrd="4" destOrd="0" presId="urn:microsoft.com/office/officeart/2005/8/layout/cycle8"/>
    <dgm:cxn modelId="{4682CB8C-1193-4B6B-BAF1-3806CD8B8192}" type="presParOf" srcId="{921DB1BE-053B-4A5A-AA9D-459533CFC454}" destId="{93BD3C3C-7B7F-40D0-8335-82C5D4111F84}" srcOrd="5" destOrd="0" presId="urn:microsoft.com/office/officeart/2005/8/layout/cycle8"/>
    <dgm:cxn modelId="{2630289C-C9C0-49F8-AAD9-B9A9F922E258}" type="presParOf" srcId="{921DB1BE-053B-4A5A-AA9D-459533CFC454}" destId="{6D490A33-D75A-464E-A006-B2FCB1FE4E84}" srcOrd="6" destOrd="0" presId="urn:microsoft.com/office/officeart/2005/8/layout/cycle8"/>
    <dgm:cxn modelId="{5BFD7832-C45A-4597-9EA6-A3B395AFAD3D}" type="presParOf" srcId="{921DB1BE-053B-4A5A-AA9D-459533CFC454}" destId="{4F6C95A6-C3E3-4251-8573-B30AA690A1A1}" srcOrd="7" destOrd="0" presId="urn:microsoft.com/office/officeart/2005/8/layout/cycle8"/>
    <dgm:cxn modelId="{296F05D1-88F4-44FB-BD4E-1A23820B9977}" type="presParOf" srcId="{921DB1BE-053B-4A5A-AA9D-459533CFC454}" destId="{1A6C46BB-8137-4ECE-8C03-6BB7B2F2352E}" srcOrd="8" destOrd="0" presId="urn:microsoft.com/office/officeart/2005/8/layout/cycle8"/>
    <dgm:cxn modelId="{AD20640A-F1E4-414D-A741-97B9CB0037AD}" type="presParOf" srcId="{921DB1BE-053B-4A5A-AA9D-459533CFC454}" destId="{5ACC8D31-0A41-48CB-B989-62FA2C72ABA6}" srcOrd="9" destOrd="0" presId="urn:microsoft.com/office/officeart/2005/8/layout/cycle8"/>
    <dgm:cxn modelId="{B733B8BA-66A0-4922-91DF-989BACA5F26F}" type="presParOf" srcId="{921DB1BE-053B-4A5A-AA9D-459533CFC454}" destId="{7DF7E347-0839-4F41-A2C1-703311CAF323}" srcOrd="10" destOrd="0" presId="urn:microsoft.com/office/officeart/2005/8/layout/cycle8"/>
    <dgm:cxn modelId="{2D441160-AC2C-43B9-8283-FB0A4BBB0C9A}" type="presParOf" srcId="{921DB1BE-053B-4A5A-AA9D-459533CFC454}" destId="{C7F403C7-7BBF-4BE9-9CD5-6906CF71760C}" srcOrd="11" destOrd="0" presId="urn:microsoft.com/office/officeart/2005/8/layout/cycle8"/>
    <dgm:cxn modelId="{8D444393-52C8-4008-BCE5-22E4B8C9CE84}" type="presParOf" srcId="{921DB1BE-053B-4A5A-AA9D-459533CFC454}" destId="{8638D685-0773-4469-BF42-D6D3A8253AB3}" srcOrd="12" destOrd="0" presId="urn:microsoft.com/office/officeart/2005/8/layout/cycle8"/>
    <dgm:cxn modelId="{78CF3764-68FB-4F78-83A3-576B3E9076BE}" type="presParOf" srcId="{921DB1BE-053B-4A5A-AA9D-459533CFC454}" destId="{C3AC12BA-3F20-470A-A93F-06C01E5649F7}" srcOrd="13" destOrd="0" presId="urn:microsoft.com/office/officeart/2005/8/layout/cycle8"/>
    <dgm:cxn modelId="{5DEB7749-E557-45AB-8841-A2FE967C53E0}" type="presParOf" srcId="{921DB1BE-053B-4A5A-AA9D-459533CFC454}" destId="{D6E2AAE9-5AAE-429E-8B28-6B9E539D9196}" srcOrd="14" destOrd="0" presId="urn:microsoft.com/office/officeart/2005/8/layout/cycle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41E73-7886-415C-AD51-4D5B9F97503D}">
      <dsp:nvSpPr>
        <dsp:cNvPr id="0" name=""/>
        <dsp:cNvSpPr/>
      </dsp:nvSpPr>
      <dsp:spPr>
        <a:xfrm>
          <a:off x="1835353" y="323345"/>
          <a:ext cx="4479149" cy="4178622"/>
        </a:xfrm>
        <a:prstGeom prst="pie">
          <a:avLst>
            <a:gd name="adj1" fmla="val 162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rPr>
            <a:t>자사</a:t>
          </a:r>
        </a:p>
      </dsp:txBody>
      <dsp:txXfrm>
        <a:off x="4195971" y="1208815"/>
        <a:ext cx="1599696" cy="1243637"/>
      </dsp:txXfrm>
    </dsp:sp>
    <dsp:sp modelId="{35E3B87D-4CE4-4EB6-B5F1-2871E0433D81}">
      <dsp:nvSpPr>
        <dsp:cNvPr id="0" name=""/>
        <dsp:cNvSpPr/>
      </dsp:nvSpPr>
      <dsp:spPr>
        <a:xfrm>
          <a:off x="1899556" y="472582"/>
          <a:ext cx="4178622" cy="4178622"/>
        </a:xfrm>
        <a:prstGeom prst="pie">
          <a:avLst>
            <a:gd name="adj1" fmla="val 18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rPr>
            <a:t>경쟁사</a:t>
          </a:r>
        </a:p>
      </dsp:txBody>
      <dsp:txXfrm>
        <a:off x="2894467" y="3183712"/>
        <a:ext cx="2238547" cy="1094401"/>
      </dsp:txXfrm>
    </dsp:sp>
    <dsp:sp modelId="{1A6C46BB-8137-4ECE-8C03-6BB7B2F2352E}">
      <dsp:nvSpPr>
        <dsp:cNvPr id="0" name=""/>
        <dsp:cNvSpPr/>
      </dsp:nvSpPr>
      <dsp:spPr>
        <a:xfrm>
          <a:off x="1813497" y="323345"/>
          <a:ext cx="4178622" cy="4178622"/>
        </a:xfrm>
        <a:prstGeom prst="pie">
          <a:avLst>
            <a:gd name="adj1" fmla="val 9000000"/>
            <a:gd name="adj2" fmla="val 16200000"/>
          </a:avLst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rPr>
            <a:t>고객</a:t>
          </a:r>
        </a:p>
      </dsp:txBody>
      <dsp:txXfrm>
        <a:off x="2297521" y="1208815"/>
        <a:ext cx="1492365" cy="1243637"/>
      </dsp:txXfrm>
    </dsp:sp>
    <dsp:sp modelId="{8638D685-0773-4469-BF42-D6D3A8253AB3}">
      <dsp:nvSpPr>
        <dsp:cNvPr id="0" name=""/>
        <dsp:cNvSpPr/>
      </dsp:nvSpPr>
      <dsp:spPr>
        <a:xfrm>
          <a:off x="1725990" y="64669"/>
          <a:ext cx="4695976" cy="469597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55C6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C12BA-3F20-470A-A93F-06C01E5649F7}">
      <dsp:nvSpPr>
        <dsp:cNvPr id="0" name=""/>
        <dsp:cNvSpPr/>
      </dsp:nvSpPr>
      <dsp:spPr>
        <a:xfrm>
          <a:off x="1640880" y="213641"/>
          <a:ext cx="4695976" cy="469597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55C6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2AAE9-5AAE-429E-8B28-6B9E539D9196}">
      <dsp:nvSpPr>
        <dsp:cNvPr id="0" name=""/>
        <dsp:cNvSpPr/>
      </dsp:nvSpPr>
      <dsp:spPr>
        <a:xfrm>
          <a:off x="1554475" y="64669"/>
          <a:ext cx="4695976" cy="469597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55C6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732BE-980F-4117-BB33-814CBF1611BD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58CCE-0CCC-4EB2-9C10-6C5AAC1616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49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저희는 대한항공의 기업 조사 및 정보 기술 발표를 맡은 </a:t>
            </a:r>
            <a:r>
              <a:rPr lang="en-US" altLang="ko-KR" dirty="0"/>
              <a:t>12</a:t>
            </a:r>
            <a:r>
              <a:rPr lang="ko-KR" altLang="en-US" dirty="0"/>
              <a:t>조 입니다</a:t>
            </a:r>
            <a:r>
              <a:rPr lang="en-US" altLang="ko-KR" dirty="0"/>
              <a:t>. 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58CCE-0CCC-4EB2-9C10-6C5AAC16163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8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12</a:t>
            </a:r>
            <a:r>
              <a:rPr lang="ko-KR" altLang="en-US" dirty="0"/>
              <a:t>조는 대한항공을 출발하여 </a:t>
            </a:r>
            <a:r>
              <a:rPr lang="en-US" altLang="ko-KR" dirty="0"/>
              <a:t>CEO</a:t>
            </a:r>
            <a:r>
              <a:rPr lang="ko-KR" altLang="en-US" dirty="0"/>
              <a:t>라면 까지 여기</a:t>
            </a:r>
            <a:r>
              <a:rPr lang="ko-KR" altLang="en-US" baseline="0" dirty="0"/>
              <a:t> 계신 모든</a:t>
            </a:r>
            <a:r>
              <a:rPr lang="ko-KR" altLang="en-US" dirty="0"/>
              <a:t> </a:t>
            </a:r>
            <a:r>
              <a:rPr lang="ko-KR" altLang="en-US" dirty="0" err="1"/>
              <a:t>학우분들을</a:t>
            </a:r>
            <a:r>
              <a:rPr lang="ko-KR" altLang="en-US" dirty="0"/>
              <a:t> 위해 최대한 유익한 정보를 전달해드리도록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2</a:t>
            </a:r>
            <a:r>
              <a:rPr lang="ko-KR" altLang="en-US" baseline="0" dirty="0"/>
              <a:t>번째 파트인 대한항공 전략까지의 발표를 맡게 될 </a:t>
            </a:r>
            <a:r>
              <a:rPr lang="en-US" altLang="ko-KR" baseline="0" dirty="0"/>
              <a:t>12</a:t>
            </a:r>
            <a:r>
              <a:rPr lang="ko-KR" altLang="en-US" baseline="0" dirty="0"/>
              <a:t>조 첫 번째 발표자 경영정보학과 박경태입니다</a:t>
            </a:r>
            <a:r>
              <a:rPr lang="en-US" altLang="ko-KR" baseline="0" dirty="0"/>
              <a:t>. 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58CCE-0CCC-4EB2-9C10-6C5AAC16163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59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대한항공입니다</a:t>
            </a:r>
            <a:r>
              <a:rPr lang="en-US" altLang="ko-KR" dirty="0"/>
              <a:t>. </a:t>
            </a:r>
            <a:r>
              <a:rPr lang="ko-KR" altLang="en-US" dirty="0"/>
              <a:t>대한항공은 </a:t>
            </a:r>
            <a:r>
              <a:rPr lang="en-US" altLang="ko-KR" dirty="0"/>
              <a:t>1969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기존의 대한항공공사를 현재 </a:t>
            </a:r>
            <a:r>
              <a:rPr lang="ko-KR" altLang="en-US" dirty="0" err="1"/>
              <a:t>한진그룹이</a:t>
            </a:r>
            <a:r>
              <a:rPr lang="ko-KR" altLang="en-US" dirty="0"/>
              <a:t> 인수를 하면서 설립되었습니다</a:t>
            </a:r>
            <a:r>
              <a:rPr lang="en-US" altLang="ko-KR" dirty="0"/>
              <a:t>.  2017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기준으로 약 </a:t>
            </a:r>
            <a:r>
              <a:rPr lang="en-US" altLang="ko-KR" dirty="0"/>
              <a:t>12</a:t>
            </a:r>
            <a:r>
              <a:rPr lang="ko-KR" altLang="en-US" dirty="0"/>
              <a:t>조 </a:t>
            </a:r>
            <a:r>
              <a:rPr lang="en-US" altLang="ko-KR" dirty="0"/>
              <a:t>922</a:t>
            </a:r>
            <a:r>
              <a:rPr lang="ko-KR" altLang="en-US" dirty="0"/>
              <a:t>억의 매출액을 지닌 대한항공은 전 세계 </a:t>
            </a:r>
            <a:r>
              <a:rPr lang="en-US" altLang="ko-KR" dirty="0"/>
              <a:t>43</a:t>
            </a:r>
            <a:r>
              <a:rPr lang="ko-KR" altLang="en-US" dirty="0"/>
              <a:t>개국 </a:t>
            </a:r>
            <a:r>
              <a:rPr lang="en-US" altLang="ko-KR" dirty="0"/>
              <a:t>123</a:t>
            </a:r>
            <a:r>
              <a:rPr lang="ko-KR" altLang="en-US" dirty="0"/>
              <a:t>개국 도시에 취항하여 여객 및 화물을 운송하는 항공운송사업체입니다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대한항공은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기준 여객기 </a:t>
            </a:r>
            <a:r>
              <a:rPr lang="en-US" altLang="ko-KR" dirty="0"/>
              <a:t>138</a:t>
            </a:r>
            <a:r>
              <a:rPr lang="ko-KR" altLang="en-US" dirty="0"/>
              <a:t>대</a:t>
            </a:r>
            <a:r>
              <a:rPr lang="en-US" altLang="ko-KR" dirty="0"/>
              <a:t>, </a:t>
            </a:r>
            <a:r>
              <a:rPr lang="ko-KR" altLang="en-US" dirty="0"/>
              <a:t>화물기 </a:t>
            </a:r>
            <a:r>
              <a:rPr lang="en-US" altLang="ko-KR" dirty="0"/>
              <a:t>26</a:t>
            </a:r>
            <a:r>
              <a:rPr lang="ko-KR" altLang="en-US" dirty="0"/>
              <a:t>를 포함하여 총 </a:t>
            </a:r>
            <a:r>
              <a:rPr lang="en-US" altLang="ko-KR" dirty="0"/>
              <a:t>164</a:t>
            </a:r>
            <a:r>
              <a:rPr lang="ko-KR" altLang="en-US" dirty="0"/>
              <a:t>대라는</a:t>
            </a:r>
            <a:r>
              <a:rPr lang="ko-KR" altLang="en-US" baseline="0" dirty="0"/>
              <a:t> 항공 대수를 보유하면서 국내 항공시장 점유율 </a:t>
            </a:r>
            <a:r>
              <a:rPr lang="en-US" altLang="ko-KR" baseline="0" dirty="0"/>
              <a:t>1</a:t>
            </a:r>
            <a:r>
              <a:rPr lang="ko-KR" altLang="en-US" baseline="0" dirty="0"/>
              <a:t>위를 굳건히 지키고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대한항공은 </a:t>
            </a:r>
            <a:r>
              <a:rPr lang="en-US" altLang="ko-KR" baseline="0" dirty="0"/>
              <a:t>To be a respected leader in the world airline community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세계 항공업계를 </a:t>
            </a:r>
            <a:r>
              <a:rPr lang="ko-KR" altLang="en-US" baseline="0" dirty="0" err="1"/>
              <a:t>선도한는</a:t>
            </a:r>
            <a:r>
              <a:rPr lang="ko-KR" altLang="en-US" baseline="0" dirty="0"/>
              <a:t> 글로벌 항공사라는 비전과 최상의 운영체제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변화지향적 기업문화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고객감동과 가치창출이라는 미션을 넣어 만든 </a:t>
            </a:r>
            <a:r>
              <a:rPr lang="en-US" altLang="ko-KR" baseline="0" dirty="0"/>
              <a:t>Excellence in Flight</a:t>
            </a:r>
            <a:r>
              <a:rPr lang="ko-KR" altLang="en-US" baseline="0" dirty="0"/>
              <a:t>라는 슬로건을 내세우고 있습니다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58CCE-0CCC-4EB2-9C10-6C5AAC1616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9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대한 항공의 심벌마크는 역동성을 </a:t>
            </a:r>
            <a:r>
              <a:rPr lang="ko-KR" altLang="en-US" dirty="0" err="1"/>
              <a:t>표현할수</a:t>
            </a:r>
            <a:r>
              <a:rPr lang="ko-KR" altLang="en-US" dirty="0"/>
              <a:t> 있는 태극문양을 사용하였고</a:t>
            </a:r>
            <a:r>
              <a:rPr lang="en-US" altLang="ko-KR" dirty="0"/>
              <a:t>, </a:t>
            </a:r>
            <a:r>
              <a:rPr lang="ko-KR" altLang="en-US" dirty="0"/>
              <a:t>또한 </a:t>
            </a:r>
            <a:r>
              <a:rPr lang="ko-KR" altLang="en-US" dirty="0" err="1"/>
              <a:t>프로펠로의</a:t>
            </a:r>
            <a:r>
              <a:rPr lang="ko-KR" altLang="en-US" dirty="0"/>
              <a:t> 회전하는 이미지를 착안하여 강력한 추진력과 무한한 창공에 도전하는 대한항공의 의지를 나타냅니다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로고는 대한항공의 영문회사명인 </a:t>
            </a:r>
            <a:r>
              <a:rPr lang="en-US" altLang="ko-KR" dirty="0"/>
              <a:t>Korean</a:t>
            </a:r>
            <a:r>
              <a:rPr lang="en-US" altLang="ko-KR" baseline="0" dirty="0"/>
              <a:t> air</a:t>
            </a:r>
            <a:r>
              <a:rPr lang="ko-KR" altLang="en-US" baseline="0" dirty="0"/>
              <a:t>와 심벌마크를 포함하여 대한항공의 역할과 기업이념을 표현하였습니다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58CCE-0CCC-4EB2-9C10-6C5AAC1616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9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대한 항공의 연혁입니다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대한항공은 이미 </a:t>
            </a:r>
            <a:r>
              <a:rPr lang="ko-KR" altLang="en-US" dirty="0" err="1"/>
              <a:t>말씀드렸다시피</a:t>
            </a:r>
            <a:r>
              <a:rPr lang="ko-KR" altLang="en-US" dirty="0"/>
              <a:t> </a:t>
            </a:r>
            <a:r>
              <a:rPr lang="en-US" altLang="ko-KR" dirty="0"/>
              <a:t>1969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대한항공 공사를 한진이 인수를 하면서 민영화가 되어 설립되었습니다</a:t>
            </a:r>
            <a:r>
              <a:rPr lang="en-US" altLang="ko-KR" dirty="0"/>
              <a:t>. 1972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국내 최초의 미주 여객노선을 개항하여 서울을 출발하여 동경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호놀룰루를 거쳐 미국 </a:t>
            </a:r>
            <a:r>
              <a:rPr lang="en-US" altLang="ko-KR" baseline="0" dirty="0"/>
              <a:t>LA</a:t>
            </a:r>
            <a:r>
              <a:rPr lang="ko-KR" altLang="en-US" baseline="0" dirty="0"/>
              <a:t>까지 갑니다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58CCE-0CCC-4EB2-9C10-6C5AAC16163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88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대한항공의 첫번째  전략</a:t>
            </a:r>
            <a:r>
              <a:rPr lang="en-US" altLang="ko-KR" dirty="0"/>
              <a:t>, </a:t>
            </a:r>
            <a:r>
              <a:rPr lang="ko-KR" altLang="en-US" dirty="0"/>
              <a:t>체질 개선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1969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국영 기업체 중 가장 심각한 적자를 기록하던 대한항공공사는 대한항공으로 민영화 되었다</a:t>
            </a:r>
            <a:r>
              <a:rPr lang="en-US" altLang="ko-KR" dirty="0"/>
              <a:t>. </a:t>
            </a:r>
            <a:r>
              <a:rPr lang="ko-KR" altLang="en-US" dirty="0"/>
              <a:t>당시 대한항공공사는 항공기의 노후화로 인한 잦은 고장</a:t>
            </a:r>
            <a:r>
              <a:rPr lang="en-US" altLang="ko-KR" dirty="0"/>
              <a:t>, </a:t>
            </a:r>
            <a:r>
              <a:rPr lang="ko-KR" altLang="en-US" dirty="0"/>
              <a:t>결항으로 인하여 아시아 지역 항공사 </a:t>
            </a:r>
            <a:r>
              <a:rPr lang="en-US" altLang="ko-KR" dirty="0"/>
              <a:t>11</a:t>
            </a:r>
            <a:r>
              <a:rPr lang="ko-KR" altLang="en-US" dirty="0"/>
              <a:t>개 중 </a:t>
            </a:r>
            <a:r>
              <a:rPr lang="en-US" altLang="ko-KR" dirty="0"/>
              <a:t>11</a:t>
            </a:r>
            <a:r>
              <a:rPr lang="ko-KR" altLang="en-US" dirty="0"/>
              <a:t>위로 평가되었으며 이에 새롭게 태어난 대한항공은 체질개선을 절실하게 필요로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58CCE-0CCC-4EB2-9C10-6C5AAC1616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366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대한항공은 체질개선을 위하여 가장 먼저 새로운 항공기를 도입하기로 결정하였고</a:t>
            </a:r>
            <a:r>
              <a:rPr lang="en-US" altLang="ko-KR" dirty="0"/>
              <a:t>, </a:t>
            </a:r>
            <a:r>
              <a:rPr lang="ko-KR" altLang="en-US" dirty="0"/>
              <a:t>미국 보잉사로 부터 보잉 </a:t>
            </a:r>
            <a:r>
              <a:rPr lang="en-US" altLang="ko-KR" dirty="0"/>
              <a:t>720 </a:t>
            </a:r>
            <a:r>
              <a:rPr lang="ko-KR" altLang="en-US" dirty="0"/>
              <a:t>항공기를 구매하였다</a:t>
            </a:r>
            <a:r>
              <a:rPr lang="en-US" altLang="ko-KR" dirty="0"/>
              <a:t>. </a:t>
            </a:r>
            <a:r>
              <a:rPr lang="ko-KR" altLang="en-US" dirty="0"/>
              <a:t>또 같은 해 최초로 국제선 노선을 취항하였으며</a:t>
            </a:r>
            <a:r>
              <a:rPr lang="en-US" altLang="ko-KR" dirty="0"/>
              <a:t>, </a:t>
            </a:r>
            <a:r>
              <a:rPr lang="ko-KR" altLang="en-US" dirty="0"/>
              <a:t>보잉 </a:t>
            </a:r>
            <a:r>
              <a:rPr lang="en-US" altLang="ko-KR" dirty="0"/>
              <a:t>707 </a:t>
            </a:r>
            <a:r>
              <a:rPr lang="ko-KR" altLang="en-US" dirty="0"/>
              <a:t>화물기를 도입하여 수익창출을 다각화 화기도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 국제선을 취항한 이후</a:t>
            </a:r>
            <a:r>
              <a:rPr lang="en-US" altLang="ko-KR" dirty="0"/>
              <a:t>, </a:t>
            </a:r>
            <a:r>
              <a:rPr lang="ko-KR" altLang="en-US" dirty="0"/>
              <a:t>호놀룰루와 로스앤젤레스 취항권을 획득하였고</a:t>
            </a:r>
            <a:r>
              <a:rPr lang="en-US" altLang="ko-KR" dirty="0"/>
              <a:t>, </a:t>
            </a:r>
            <a:r>
              <a:rPr lang="ko-KR" altLang="en-US" dirty="0"/>
              <a:t>이를 위해 보잉 </a:t>
            </a:r>
            <a:r>
              <a:rPr lang="en-US" altLang="ko-KR" dirty="0"/>
              <a:t>747 </a:t>
            </a:r>
            <a:r>
              <a:rPr lang="ko-KR" altLang="en-US" dirty="0"/>
              <a:t>항공기를 도입하였다</a:t>
            </a:r>
            <a:r>
              <a:rPr lang="en-US" altLang="ko-KR" dirty="0"/>
              <a:t>. </a:t>
            </a:r>
            <a:r>
              <a:rPr lang="ko-KR" altLang="en-US" dirty="0"/>
              <a:t>또 중동을 향하는 국제선을 취항하였으며 한국 기업의 중동진출과 맞물려 높은 수익을 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</a:t>
            </a:r>
            <a:r>
              <a:rPr lang="en-US" altLang="ko-KR" dirty="0"/>
              <a:t>1988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당시 국제선을 운항중이지 않던 아시아나를 제치고 서울올림픽 공식 항공사로 지정되었고</a:t>
            </a:r>
            <a:r>
              <a:rPr lang="en-US" altLang="ko-KR" dirty="0"/>
              <a:t> </a:t>
            </a:r>
            <a:r>
              <a:rPr lang="ko-KR" altLang="en-US" dirty="0"/>
              <a:t>이를 통해 세계인들에게 대한항공의 인지도를 높일 수 있었으며</a:t>
            </a:r>
            <a:r>
              <a:rPr lang="en-US" altLang="ko-KR" dirty="0"/>
              <a:t>, 1989</a:t>
            </a:r>
            <a:r>
              <a:rPr lang="ko-KR" altLang="en-US" dirty="0"/>
              <a:t>년 해외 여행 자유화 조치로 항공수요가 급격히 증가하면서 국제노선을 대폭 확보</a:t>
            </a:r>
            <a:r>
              <a:rPr lang="en-US" altLang="ko-KR" dirty="0"/>
              <a:t>, </a:t>
            </a:r>
            <a:r>
              <a:rPr lang="ko-KR" altLang="en-US" dirty="0"/>
              <a:t>국내 기업들의 적극적인 해외진출로 성장이 더욱 가속화되었다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58CCE-0CCC-4EB2-9C10-6C5AAC1616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66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3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17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61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44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32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59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463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79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59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56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41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6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5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9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5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33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21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02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68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7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3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227AD-C9B4-4B79-A9EE-06C6114C9972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424B2-7AF2-417C-9AC9-6149A2104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3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069A5-19C3-4F18-A7A5-211278392CC8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EB3AB-631D-42AC-825E-20CE3F8C8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5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TnUOtnWJ-k4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356702" y="1140641"/>
            <a:ext cx="8983743" cy="4685123"/>
            <a:chOff x="3506771" y="1925432"/>
            <a:chExt cx="5354425" cy="3120147"/>
          </a:xfrm>
        </p:grpSpPr>
        <p:sp>
          <p:nvSpPr>
            <p:cNvPr id="6" name="직사각형 5"/>
            <p:cNvSpPr/>
            <p:nvPr/>
          </p:nvSpPr>
          <p:spPr>
            <a:xfrm>
              <a:off x="3506771" y="1925432"/>
              <a:ext cx="5354425" cy="171647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06771" y="4889309"/>
              <a:ext cx="5354425" cy="156270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20596" y="3605931"/>
            <a:ext cx="63442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/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기업 조사 및 정보 기술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70" y="1525793"/>
            <a:ext cx="6656854" cy="328533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482941"/>
              </p:ext>
            </p:extLst>
          </p:nvPr>
        </p:nvGraphicFramePr>
        <p:xfrm>
          <a:off x="9107824" y="3144115"/>
          <a:ext cx="2660504" cy="2681651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99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4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12 </a:t>
                      </a:r>
                      <a:r>
                        <a:rPr lang="ko-KR" altLang="en-US" sz="2800" b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안건우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5218833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배용환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5278203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박경태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5219626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정현서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5397654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신광섭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5155789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80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51E3C7D-52B5-4496-AC3F-3F04B7FDEA04}"/>
              </a:ext>
            </a:extLst>
          </p:cNvPr>
          <p:cNvSpPr/>
          <p:nvPr/>
        </p:nvSpPr>
        <p:spPr>
          <a:xfrm>
            <a:off x="755665" y="4172865"/>
            <a:ext cx="4783648" cy="2443306"/>
          </a:xfrm>
          <a:prstGeom prst="roundRect">
            <a:avLst>
              <a:gd name="adj" fmla="val 0"/>
            </a:avLst>
          </a:prstGeom>
          <a:solidFill>
            <a:srgbClr val="F4F6F5"/>
          </a:solidFill>
          <a:ln w="76200">
            <a:solidFill>
              <a:srgbClr val="71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B23ECDA-9843-4051-B4F3-81A2DDDA1FA5}"/>
              </a:ext>
            </a:extLst>
          </p:cNvPr>
          <p:cNvSpPr/>
          <p:nvPr/>
        </p:nvSpPr>
        <p:spPr>
          <a:xfrm>
            <a:off x="6652689" y="4172865"/>
            <a:ext cx="4783648" cy="2443306"/>
          </a:xfrm>
          <a:prstGeom prst="roundRect">
            <a:avLst>
              <a:gd name="adj" fmla="val 0"/>
            </a:avLst>
          </a:prstGeom>
          <a:solidFill>
            <a:srgbClr val="F4F6F5"/>
          </a:solidFill>
          <a:ln w="76200">
            <a:solidFill>
              <a:srgbClr val="AFD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370A8F9-6C1D-4431-BA60-E15E02DA249F}"/>
              </a:ext>
            </a:extLst>
          </p:cNvPr>
          <p:cNvSpPr/>
          <p:nvPr/>
        </p:nvSpPr>
        <p:spPr>
          <a:xfrm>
            <a:off x="1128189" y="1907882"/>
            <a:ext cx="4038600" cy="2821705"/>
          </a:xfrm>
          <a:prstGeom prst="roundRect">
            <a:avLst>
              <a:gd name="adj" fmla="val 28734"/>
            </a:avLst>
          </a:prstGeom>
          <a:solidFill>
            <a:srgbClr val="F4F6F5"/>
          </a:solidFill>
          <a:ln w="76200">
            <a:solidFill>
              <a:srgbClr val="71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856C68-1ED4-4AB3-9DEF-5DE3378DBD0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0CEAE-CE3D-465C-BFD6-A49943D691CC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B80383-A2CB-42A6-A9BB-149AB4431897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230858AB-93FD-4017-B8EA-167DB134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625602"/>
            <a:ext cx="1991250" cy="702397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경쟁과 대응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080" name="Picture 8" descr="ìì¹ ì´ë¯¸ì§ì ëí ì´ë¯¸ì§ ê²ìê²°ê³¼">
            <a:extLst>
              <a:ext uri="{FF2B5EF4-FFF2-40B4-BE49-F238E27FC236}">
                <a16:creationId xmlns:a16="http://schemas.microsoft.com/office/drawing/2014/main" id="{7835FDA7-E482-4010-B653-ECF4D462A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5" y="1816167"/>
            <a:ext cx="3005137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530C6F7-388A-404B-8AF2-1143367F1545}"/>
              </a:ext>
            </a:extLst>
          </p:cNvPr>
          <p:cNvGrpSpPr/>
          <p:nvPr/>
        </p:nvGrpSpPr>
        <p:grpSpPr>
          <a:xfrm rot="20800659">
            <a:off x="1724027" y="2572664"/>
            <a:ext cx="2429400" cy="1300902"/>
            <a:chOff x="7000875" y="1528024"/>
            <a:chExt cx="2429400" cy="130090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9F54772-04F3-4B35-8747-C89FBFDB046E}"/>
                </a:ext>
              </a:extLst>
            </p:cNvPr>
            <p:cNvSpPr/>
            <p:nvPr/>
          </p:nvSpPr>
          <p:spPr>
            <a:xfrm>
              <a:off x="7000875" y="1528024"/>
              <a:ext cx="2429400" cy="1300902"/>
            </a:xfrm>
            <a:prstGeom prst="ellipse">
              <a:avLst/>
            </a:prstGeom>
            <a:solidFill>
              <a:srgbClr val="F4F6F5"/>
            </a:solidFill>
            <a:ln w="762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pic>
          <p:nvPicPr>
            <p:cNvPr id="3084" name="Picture 12" descr="ìììë í­ê³µì ëí ì´ë¯¸ì§ ê²ìê²°ê³¼">
              <a:extLst>
                <a:ext uri="{FF2B5EF4-FFF2-40B4-BE49-F238E27FC236}">
                  <a16:creationId xmlns:a16="http://schemas.microsoft.com/office/drawing/2014/main" id="{1F57C76F-922A-4818-AAFE-F4EC38C0B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950" y="1758343"/>
              <a:ext cx="1991250" cy="603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521395AF-C97E-4F84-A87C-77F744F7509B}"/>
              </a:ext>
            </a:extLst>
          </p:cNvPr>
          <p:cNvSpPr/>
          <p:nvPr/>
        </p:nvSpPr>
        <p:spPr>
          <a:xfrm>
            <a:off x="2614089" y="1273983"/>
            <a:ext cx="1066800" cy="1066800"/>
          </a:xfrm>
          <a:prstGeom prst="ellipse">
            <a:avLst/>
          </a:prstGeom>
          <a:solidFill>
            <a:srgbClr val="71C2FF"/>
          </a:solidFill>
          <a:ln>
            <a:solidFill>
              <a:srgbClr val="71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872498-2EF2-4C46-BF1D-D36EC9536542}"/>
              </a:ext>
            </a:extLst>
          </p:cNvPr>
          <p:cNvSpPr/>
          <p:nvPr/>
        </p:nvSpPr>
        <p:spPr>
          <a:xfrm>
            <a:off x="2690289" y="1358965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71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r>
            <a:endParaRPr lang="ko-KR" altLang="en-US" sz="4400" dirty="0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1A7E1C-5295-47A1-AFEF-130B4567F2DF}"/>
              </a:ext>
            </a:extLst>
          </p:cNvPr>
          <p:cNvSpPr/>
          <p:nvPr/>
        </p:nvSpPr>
        <p:spPr>
          <a:xfrm>
            <a:off x="7025213" y="1907882"/>
            <a:ext cx="4038600" cy="2821705"/>
          </a:xfrm>
          <a:prstGeom prst="roundRect">
            <a:avLst>
              <a:gd name="adj" fmla="val 28734"/>
            </a:avLst>
          </a:prstGeom>
          <a:solidFill>
            <a:srgbClr val="F4F6F5"/>
          </a:solidFill>
          <a:ln w="76200">
            <a:solidFill>
              <a:srgbClr val="AFD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071BD3B-3CB5-407A-BDB5-001A76FCCFB1}"/>
              </a:ext>
            </a:extLst>
          </p:cNvPr>
          <p:cNvSpPr/>
          <p:nvPr/>
        </p:nvSpPr>
        <p:spPr>
          <a:xfrm>
            <a:off x="8511113" y="1273983"/>
            <a:ext cx="1066800" cy="1066800"/>
          </a:xfrm>
          <a:prstGeom prst="ellipse">
            <a:avLst/>
          </a:prstGeom>
          <a:solidFill>
            <a:srgbClr val="AFDDFF"/>
          </a:solidFill>
          <a:ln>
            <a:solidFill>
              <a:srgbClr val="AFD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60844F-0C92-4BD5-A4FA-3C2EDB7426B2}"/>
              </a:ext>
            </a:extLst>
          </p:cNvPr>
          <p:cNvSpPr/>
          <p:nvPr/>
        </p:nvSpPr>
        <p:spPr>
          <a:xfrm>
            <a:off x="8587313" y="1358965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AFD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192D2-A435-43C5-8024-31D70F91B98C}"/>
              </a:ext>
            </a:extLst>
          </p:cNvPr>
          <p:cNvSpPr txBox="1"/>
          <p:nvPr/>
        </p:nvSpPr>
        <p:spPr>
          <a:xfrm>
            <a:off x="1128189" y="4858204"/>
            <a:ext cx="4038600" cy="819150"/>
          </a:xfrm>
          <a:prstGeom prst="rect">
            <a:avLst/>
          </a:prstGeom>
          <a:noFill/>
          <a:ln>
            <a:solidFill>
              <a:srgbClr val="AFDD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E785E-790E-4313-8C14-F3EA73216FA7}"/>
              </a:ext>
            </a:extLst>
          </p:cNvPr>
          <p:cNvSpPr txBox="1"/>
          <p:nvPr/>
        </p:nvSpPr>
        <p:spPr>
          <a:xfrm>
            <a:off x="7025213" y="4858204"/>
            <a:ext cx="4038600" cy="819150"/>
          </a:xfrm>
          <a:prstGeom prst="rect">
            <a:avLst/>
          </a:prstGeom>
          <a:noFill/>
          <a:ln>
            <a:solidFill>
              <a:srgbClr val="AFDD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11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856C68-1ED4-4AB3-9DEF-5DE3378DBD0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0CEAE-CE3D-465C-BFD6-A49943D691CC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B80383-A2CB-42A6-A9BB-149AB4431897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16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856C68-1ED4-4AB3-9DEF-5DE3378DBD0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0CEAE-CE3D-465C-BFD6-A49943D691CC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B80383-A2CB-42A6-A9BB-149AB4431897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882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856C68-1ED4-4AB3-9DEF-5DE3378DBD0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0CEAE-CE3D-465C-BFD6-A49943D691CC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B80383-A2CB-42A6-A9BB-149AB4431897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08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856C68-1ED4-4AB3-9DEF-5DE3378DBD0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0CEAE-CE3D-465C-BFD6-A49943D691CC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B80383-A2CB-42A6-A9BB-149AB4431897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08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856C68-1ED4-4AB3-9DEF-5DE3378DBD0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0CEAE-CE3D-465C-BFD6-A49943D691CC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B80383-A2CB-42A6-A9BB-149AB4431897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564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3C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922968065"/>
              </p:ext>
            </p:extLst>
          </p:nvPr>
        </p:nvGraphicFramePr>
        <p:xfrm>
          <a:off x="2032000" y="1514019"/>
          <a:ext cx="8128000" cy="4974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71C71FF-EDC9-49CE-952F-361C53C72C4F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0A9FB8-479F-4E6F-8C76-E9AEABF6BE0F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A6137-02CD-4BF3-96E7-C9B6A4FB1CDB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901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airplan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3C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indent="0">
              <a:buNone/>
            </a:pPr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원형 9"/>
          <p:cNvSpPr/>
          <p:nvPr/>
        </p:nvSpPr>
        <p:spPr>
          <a:xfrm>
            <a:off x="1570181" y="1909551"/>
            <a:ext cx="4294910" cy="4367596"/>
          </a:xfrm>
          <a:prstGeom prst="pie">
            <a:avLst>
              <a:gd name="adj1" fmla="val 8630497"/>
              <a:gd name="adj2" fmla="val 16206816"/>
            </a:avLst>
          </a:prstGeom>
          <a:solidFill>
            <a:schemeClr val="bg1"/>
          </a:solidFill>
          <a:ln w="38100">
            <a:solidFill>
              <a:srgbClr val="64C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454" y="3259132"/>
            <a:ext cx="1468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고객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4073" y="1385455"/>
            <a:ext cx="73619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 항공업계의 고객층과 고객의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니즈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또한 점점 더 다양화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‘액티브 시니어’</a:t>
            </a:r>
            <a:r>
              <a:rPr lang="en-US" altLang="ko-KR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 최신 기술에 익숙한 고객에게 합리적인 서비스를 제공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SNS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를 고객과의 소통 활용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실시간 운항 정보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이벤트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여행정보 제공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주요 이슈에 대한 신속한 회사의 입장 표명 채널로 활용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→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고객과의 신뢰 구축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 항공기 서비스 변화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A380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10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성공적 운영 → </a:t>
            </a:r>
            <a:r>
              <a:rPr lang="ko-KR" altLang="en-US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운송서비스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품질 향상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B747-8i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dirty="0" err="1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코스모</a:t>
            </a:r>
            <a:r>
              <a:rPr lang="ko-KR" altLang="en-US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 err="1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스위트</a:t>
            </a:r>
            <a:r>
              <a:rPr lang="ko-KR" altLang="en-US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2.0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좌석 장착 → 고객들의 </a:t>
            </a:r>
            <a:r>
              <a:rPr lang="ko-KR" altLang="en-US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편의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향상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프라이버시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강화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바 라운지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기내면세품 전시공간 등을 설치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 국제항공운송협회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패스트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트래블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프로그램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(IATA Fast Travel Program)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의 </a:t>
            </a:r>
            <a:r>
              <a:rPr lang="ko-KR" altLang="en-US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그린 등급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(Green Certificate)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를 획득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2014 </a:t>
            </a:r>
            <a:r>
              <a:rPr lang="ko-KR" altLang="en-US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글로벌고객만족도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(GCSI)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항공여객 운송서비스 부문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b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168C422-71B2-4F31-A7AF-C45013B34414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B0E96C-2279-48B1-A990-A7EF223D02A0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A74ADB-EF3A-4F50-AD0F-1F5CBAE87950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154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indent="0">
              <a:buNone/>
            </a:pPr>
            <a:endParaRPr lang="en-US" altLang="ko-KR" sz="4000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원형 9"/>
          <p:cNvSpPr/>
          <p:nvPr/>
        </p:nvSpPr>
        <p:spPr>
          <a:xfrm>
            <a:off x="1570181" y="1909551"/>
            <a:ext cx="4294910" cy="4367596"/>
          </a:xfrm>
          <a:prstGeom prst="pie">
            <a:avLst>
              <a:gd name="adj1" fmla="val 8630497"/>
              <a:gd name="adj2" fmla="val 16261646"/>
            </a:avLst>
          </a:prstGeom>
          <a:solidFill>
            <a:schemeClr val="bg1"/>
          </a:solidFill>
          <a:ln w="38100">
            <a:solidFill>
              <a:srgbClr val="64C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4872" y="3293408"/>
            <a:ext cx="202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경쟁사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708603" y="1500114"/>
            <a:ext cx="6096000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 </a:t>
            </a:r>
          </a:p>
          <a:p>
            <a:pPr algn="just"/>
            <a:endParaRPr lang="en-US" altLang="ko-KR" dirty="0">
              <a:solidFill>
                <a:srgbClr val="33333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여객기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73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화물기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대로 총 </a:t>
            </a:r>
            <a:r>
              <a:rPr lang="en-US" altLang="ko-KR" sz="20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84</a:t>
            </a:r>
            <a:r>
              <a:rPr lang="ko-KR" altLang="en-US" sz="20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의 항공기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(2015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년 기준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세계 최대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항공사동맹체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'Star Alliance' </a:t>
            </a:r>
            <a:endParaRPr lang="en-US" altLang="ko-KR" dirty="0">
              <a:solidFill>
                <a:srgbClr val="FF0000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전세계의 다양한 노선과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마일리지의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적립과 공유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</a:p>
          <a:p>
            <a:pPr algn="just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라운지 이용 등의 서비스를 제공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에어서울의 출자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아시아나 항공의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비수익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단거리 노선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저유가 현상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꾸준한 내국인 출국자 증가→흑자 전망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 </a:t>
            </a:r>
          </a:p>
          <a:p>
            <a:pPr algn="just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 LCC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의 약진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제주항공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이스타항공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티웨이항공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진에어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 </a:t>
            </a:r>
          </a:p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에어서울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에어부산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금호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  <a:p>
            <a:pPr algn="just"/>
            <a:r>
              <a:rPr lang="en-US" altLang="ko-KR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 </a:t>
            </a:r>
            <a:endParaRPr lang="en-US" altLang="ko-KR" b="0" i="0" dirty="0">
              <a:solidFill>
                <a:srgbClr val="333333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순서도: 처리 7"/>
          <p:cNvSpPr/>
          <p:nvPr/>
        </p:nvSpPr>
        <p:spPr>
          <a:xfrm>
            <a:off x="5045387" y="5422392"/>
            <a:ext cx="952742" cy="331598"/>
          </a:xfrm>
          <a:prstGeom prst="flowChartProcess">
            <a:avLst/>
          </a:prstGeom>
          <a:noFill/>
          <a:ln w="38100">
            <a:solidFill>
              <a:srgbClr val="FBA9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9456" y="4362460"/>
            <a:ext cx="4560420" cy="2328024"/>
          </a:xfrm>
          <a:prstGeom prst="wedgeRoundRectCallout">
            <a:avLst>
              <a:gd name="adj1" fmla="val 53326"/>
              <a:gd name="adj2" fmla="val 4678"/>
              <a:gd name="adj3" fmla="val 16667"/>
            </a:avLst>
          </a:prstGeom>
          <a:solidFill>
            <a:schemeClr val="bg1"/>
          </a:solidFill>
          <a:ln w="38100">
            <a:solidFill>
              <a:srgbClr val="FBA9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rgbClr val="FBA90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애경 </a:t>
            </a:r>
            <a:r>
              <a:rPr lang="en-US" altLang="ko-KR" dirty="0">
                <a:solidFill>
                  <a:srgbClr val="FBA90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+</a:t>
            </a:r>
            <a:r>
              <a:rPr lang="ko-KR" altLang="en-US" dirty="0">
                <a:solidFill>
                  <a:srgbClr val="FBA90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제주도 </a:t>
            </a:r>
            <a:r>
              <a:rPr lang="en-US" altLang="ko-KR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2005</a:t>
            </a:r>
            <a:r>
              <a:rPr lang="ko-KR" altLang="en-US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년 설립</a:t>
            </a:r>
            <a:r>
              <a:rPr lang="en-US" altLang="ko-KR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algn="just"/>
            <a:endParaRPr lang="en-US" altLang="ko-KR" dirty="0">
              <a:solidFill>
                <a:srgbClr val="33333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/>
            <a:r>
              <a:rPr lang="ko-KR" altLang="en-US" dirty="0">
                <a:solidFill>
                  <a:srgbClr val="FBA90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유연한 노선 </a:t>
            </a:r>
            <a:r>
              <a:rPr lang="ko-KR" altLang="en-US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운영</a:t>
            </a:r>
            <a:endParaRPr lang="en-US" altLang="ko-KR" dirty="0">
              <a:solidFill>
                <a:srgbClr val="33333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/>
            <a:endParaRPr lang="en-US" altLang="ko-KR" dirty="0">
              <a:solidFill>
                <a:srgbClr val="33333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/>
            <a:r>
              <a:rPr lang="ko-KR" altLang="en-US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 좌석이 </a:t>
            </a:r>
            <a:r>
              <a:rPr lang="en-US" altLang="ko-KR" dirty="0">
                <a:solidFill>
                  <a:srgbClr val="FBA90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Mono Class</a:t>
            </a:r>
            <a:r>
              <a:rPr lang="ko-KR" altLang="en-US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 운영</a:t>
            </a:r>
            <a:endParaRPr lang="en-US" altLang="ko-KR" dirty="0">
              <a:solidFill>
                <a:srgbClr val="33333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/>
            <a:endParaRPr lang="en-US" altLang="ko-KR" dirty="0">
              <a:solidFill>
                <a:srgbClr val="333333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/>
            <a:r>
              <a:rPr lang="ko-KR" altLang="en-US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국내 저비용항공사 중 </a:t>
            </a:r>
            <a:r>
              <a:rPr lang="ko-KR" altLang="en-US" dirty="0">
                <a:solidFill>
                  <a:srgbClr val="FBA905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최다 항공기 </a:t>
            </a:r>
            <a:r>
              <a:rPr lang="ko-KR" altLang="en-US" dirty="0">
                <a:solidFill>
                  <a:srgbClr val="333333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보유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82" y="1125654"/>
            <a:ext cx="2172240" cy="65486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121C00-E1A8-45C1-9EA9-78B414DD1C98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12FF07-E1C2-498B-BBD3-5F43352C3A98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007478-7D73-46FB-B14E-AD06B714376F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:a16="http://schemas.microsoft.com/office/drawing/2014/main" id="{38D4D3D9-F938-4696-93D6-9B96732C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3C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357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B8169974-3932-4F80-8F35-FA40F5159B17}"/>
              </a:ext>
            </a:extLst>
          </p:cNvPr>
          <p:cNvSpPr/>
          <p:nvPr/>
        </p:nvSpPr>
        <p:spPr>
          <a:xfrm flipH="1" flipV="1">
            <a:off x="2499016" y="3551629"/>
            <a:ext cx="3518182" cy="2072079"/>
          </a:xfrm>
          <a:prstGeom prst="round1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한쪽 모서리 39">
            <a:extLst>
              <a:ext uri="{FF2B5EF4-FFF2-40B4-BE49-F238E27FC236}">
                <a16:creationId xmlns:a16="http://schemas.microsoft.com/office/drawing/2014/main" id="{1B7538FB-C104-4CBF-8DA7-A8F53AAB18C6}"/>
              </a:ext>
            </a:extLst>
          </p:cNvPr>
          <p:cNvSpPr/>
          <p:nvPr/>
        </p:nvSpPr>
        <p:spPr>
          <a:xfrm flipV="1">
            <a:off x="6166414" y="3551629"/>
            <a:ext cx="3518182" cy="2072079"/>
          </a:xfrm>
          <a:prstGeom prst="round1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한쪽 모서리 37">
            <a:extLst>
              <a:ext uri="{FF2B5EF4-FFF2-40B4-BE49-F238E27FC236}">
                <a16:creationId xmlns:a16="http://schemas.microsoft.com/office/drawing/2014/main" id="{E7E280B4-8D9B-4F4C-9269-5EC699400877}"/>
              </a:ext>
            </a:extLst>
          </p:cNvPr>
          <p:cNvSpPr/>
          <p:nvPr/>
        </p:nvSpPr>
        <p:spPr>
          <a:xfrm flipH="1">
            <a:off x="2499016" y="1327999"/>
            <a:ext cx="3518182" cy="2072079"/>
          </a:xfrm>
          <a:prstGeom prst="round1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한쪽 모서리 36">
            <a:extLst>
              <a:ext uri="{FF2B5EF4-FFF2-40B4-BE49-F238E27FC236}">
                <a16:creationId xmlns:a16="http://schemas.microsoft.com/office/drawing/2014/main" id="{3828C099-B7E2-404E-AEA2-DD6E709DE510}"/>
              </a:ext>
            </a:extLst>
          </p:cNvPr>
          <p:cNvSpPr/>
          <p:nvPr/>
        </p:nvSpPr>
        <p:spPr>
          <a:xfrm>
            <a:off x="6166414" y="1327999"/>
            <a:ext cx="3518182" cy="2072079"/>
          </a:xfrm>
          <a:prstGeom prst="round1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AF4D3F-29C9-491E-859B-D1CB802D9016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33FDF5-0D0F-4858-B826-DC5CBA7328D0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01CD7-645B-43D4-8440-0AD3AFF2B24D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022D59A3-29B9-41C0-8869-CB2B7D93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59" y="625602"/>
            <a:ext cx="1373016" cy="702397"/>
          </a:xfrm>
        </p:spPr>
        <p:txBody>
          <a:bodyPr/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SWOT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8FCD1C9-56CC-4035-BE1F-746C312360F1}"/>
              </a:ext>
            </a:extLst>
          </p:cNvPr>
          <p:cNvCxnSpPr/>
          <p:nvPr/>
        </p:nvCxnSpPr>
        <p:spPr>
          <a:xfrm>
            <a:off x="6096000" y="1316131"/>
            <a:ext cx="0" cy="43287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3E950C3-3AA9-4003-BE71-BCD8AEE319C9}"/>
              </a:ext>
            </a:extLst>
          </p:cNvPr>
          <p:cNvCxnSpPr>
            <a:cxnSpLocks/>
          </p:cNvCxnSpPr>
          <p:nvPr/>
        </p:nvCxnSpPr>
        <p:spPr>
          <a:xfrm>
            <a:off x="2483141" y="3478394"/>
            <a:ext cx="722292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40DA094B-D3AB-4E7A-85BE-55E3D8E8E3D9}"/>
              </a:ext>
            </a:extLst>
          </p:cNvPr>
          <p:cNvSpPr/>
          <p:nvPr/>
        </p:nvSpPr>
        <p:spPr>
          <a:xfrm>
            <a:off x="6166865" y="2477616"/>
            <a:ext cx="922780" cy="9227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W</a:t>
            </a:r>
            <a:endParaRPr lang="ko-KR" altLang="en-US" sz="3200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AC299F9F-E3E7-4D61-9AF6-8934B5229C92}"/>
              </a:ext>
            </a:extLst>
          </p:cNvPr>
          <p:cNvSpPr/>
          <p:nvPr/>
        </p:nvSpPr>
        <p:spPr>
          <a:xfrm flipH="1">
            <a:off x="5094418" y="2477298"/>
            <a:ext cx="922780" cy="9227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</a:t>
            </a:r>
            <a:endParaRPr lang="ko-KR" altLang="en-US" sz="3200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BEEC88AC-DF27-4AE5-AE12-53F308AA7429}"/>
              </a:ext>
            </a:extLst>
          </p:cNvPr>
          <p:cNvSpPr/>
          <p:nvPr/>
        </p:nvSpPr>
        <p:spPr>
          <a:xfrm flipH="1" flipV="1">
            <a:off x="5094418" y="3552555"/>
            <a:ext cx="922780" cy="9227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O</a:t>
            </a:r>
            <a:endParaRPr lang="ko-KR" altLang="en-US" sz="3200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0BB51C96-3855-41E3-8DFD-C3842D09BC42}"/>
              </a:ext>
            </a:extLst>
          </p:cNvPr>
          <p:cNvSpPr/>
          <p:nvPr/>
        </p:nvSpPr>
        <p:spPr>
          <a:xfrm flipV="1">
            <a:off x="6166865" y="3552555"/>
            <a:ext cx="922780" cy="9227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B417C1-1C2D-4934-9527-2FB4C47F6C1B}"/>
              </a:ext>
            </a:extLst>
          </p:cNvPr>
          <p:cNvSpPr txBox="1"/>
          <p:nvPr/>
        </p:nvSpPr>
        <p:spPr>
          <a:xfrm>
            <a:off x="6274927" y="3468868"/>
            <a:ext cx="491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T</a:t>
            </a:r>
            <a:endParaRPr lang="ko-KR" altLang="en-US" sz="3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4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17D0BE-2005-4F76-A3C7-F0AD06ABF9A7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671EC-4754-4F08-A696-6E502A4C50B1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2E2024-8532-4D82-A187-F3F1325029ED}"/>
                </a:ext>
              </a:extLst>
            </p:cNvPr>
            <p:cNvSpPr txBox="1"/>
            <p:nvPr/>
          </p:nvSpPr>
          <p:spPr>
            <a:xfrm>
              <a:off x="1711937" y="225492"/>
              <a:ext cx="6495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목차</a:t>
              </a:r>
            </a:p>
          </p:txBody>
        </p:sp>
      </p:grpSp>
      <p:sp>
        <p:nvSpPr>
          <p:cNvPr id="37" name="자유형 36"/>
          <p:cNvSpPr/>
          <p:nvPr/>
        </p:nvSpPr>
        <p:spPr>
          <a:xfrm>
            <a:off x="3185159" y="1900595"/>
            <a:ext cx="5814060" cy="3101340"/>
          </a:xfrm>
          <a:custGeom>
            <a:avLst/>
            <a:gdLst>
              <a:gd name="connsiteX0" fmla="*/ 0 w 5814060"/>
              <a:gd name="connsiteY0" fmla="*/ 3101340 h 3101340"/>
              <a:gd name="connsiteX1" fmla="*/ 914400 w 5814060"/>
              <a:gd name="connsiteY1" fmla="*/ 1470660 h 3101340"/>
              <a:gd name="connsiteX2" fmla="*/ 2636520 w 5814060"/>
              <a:gd name="connsiteY2" fmla="*/ 2019300 h 3101340"/>
              <a:gd name="connsiteX3" fmla="*/ 4023360 w 5814060"/>
              <a:gd name="connsiteY3" fmla="*/ 563880 h 3101340"/>
              <a:gd name="connsiteX4" fmla="*/ 5814060 w 5814060"/>
              <a:gd name="connsiteY4" fmla="*/ 0 h 310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4060" h="3101340">
                <a:moveTo>
                  <a:pt x="0" y="3101340"/>
                </a:moveTo>
                <a:lnTo>
                  <a:pt x="914400" y="1470660"/>
                </a:lnTo>
                <a:lnTo>
                  <a:pt x="2636520" y="2019300"/>
                </a:lnTo>
                <a:lnTo>
                  <a:pt x="4023360" y="563880"/>
                </a:lnTo>
                <a:lnTo>
                  <a:pt x="5814060" y="0"/>
                </a:lnTo>
              </a:path>
            </a:pathLst>
          </a:custGeom>
          <a:noFill/>
          <a:ln w="22225">
            <a:solidFill>
              <a:srgbClr val="55C6D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048815" y="4845326"/>
            <a:ext cx="276871" cy="276871"/>
            <a:chOff x="2444535" y="5299452"/>
            <a:chExt cx="368515" cy="368515"/>
          </a:xfrm>
          <a:solidFill>
            <a:srgbClr val="55C6DD"/>
          </a:solidFill>
        </p:grpSpPr>
        <p:sp>
          <p:nvSpPr>
            <p:cNvPr id="4" name="타원 3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" name="도넛 4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961806" y="3210959"/>
            <a:ext cx="276871" cy="276871"/>
            <a:chOff x="2444535" y="5299452"/>
            <a:chExt cx="368515" cy="368515"/>
          </a:xfrm>
          <a:solidFill>
            <a:srgbClr val="55C6DD"/>
          </a:solidFill>
        </p:grpSpPr>
        <p:sp>
          <p:nvSpPr>
            <p:cNvPr id="23" name="타원 22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4" name="도넛 23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652429" y="3777213"/>
            <a:ext cx="276871" cy="276871"/>
            <a:chOff x="2444535" y="5299452"/>
            <a:chExt cx="368515" cy="368515"/>
          </a:xfrm>
          <a:solidFill>
            <a:srgbClr val="55C6DD"/>
          </a:solidFill>
        </p:grpSpPr>
        <p:sp>
          <p:nvSpPr>
            <p:cNvPr id="26" name="타원 25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7" name="도넛 26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074148" y="2309240"/>
            <a:ext cx="276871" cy="276871"/>
            <a:chOff x="2444535" y="5299452"/>
            <a:chExt cx="368515" cy="368515"/>
          </a:xfrm>
          <a:solidFill>
            <a:srgbClr val="55C6DD"/>
          </a:solidFill>
        </p:grpSpPr>
        <p:sp>
          <p:nvSpPr>
            <p:cNvPr id="29" name="타원 28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0" name="도넛 29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866315" y="1735803"/>
            <a:ext cx="276871" cy="276871"/>
            <a:chOff x="2444535" y="5299452"/>
            <a:chExt cx="368515" cy="368515"/>
          </a:xfrm>
          <a:solidFill>
            <a:srgbClr val="55C6DD"/>
          </a:solidFill>
        </p:grpSpPr>
        <p:sp>
          <p:nvSpPr>
            <p:cNvPr id="32" name="타원 31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3" name="도넛 32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750585" y="5262065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10289" y="4085008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사이트 편의점 및 단점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7208" y="1841031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경쟁업체 비교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06936" y="1307471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CEO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라면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38654" y="2787905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전략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50" y="4607366"/>
            <a:ext cx="1125274" cy="5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6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16667" decel="1666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0.07734 -0.1801 L 0.20234 -0.17038 L 0.31719 -0.32778 C 0.37917 -0.36737 0.42669 -0.40463 0.4888 -0.44399 " pathEditMode="relative" rAng="0" ptsTypes="AAAAA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40" y="-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838200" y="1534849"/>
            <a:ext cx="5181600" cy="45191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0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Threat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+mj-ea"/>
              <a:buAutoNum type="circleNumDbPlain"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LCC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의 성장으로 경쟁 심화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중국 발 리스크로 한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중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항공여객 급감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D56D4-F8CD-4FF4-8DDE-C19D117A24EB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43CF33-A052-49DD-8D7D-B5154BF45898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D42A25-60B9-4D70-AB2F-59E00EFD7A6F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A1495EFC-FC3E-4AED-B439-57D5F46B77B4}"/>
              </a:ext>
            </a:extLst>
          </p:cNvPr>
          <p:cNvSpPr txBox="1">
            <a:spLocks/>
          </p:cNvSpPr>
          <p:nvPr/>
        </p:nvSpPr>
        <p:spPr>
          <a:xfrm>
            <a:off x="6096000" y="1534848"/>
            <a:ext cx="5181600" cy="45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Weakness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+mj-ea"/>
              <a:buAutoNum type="circleNumDbPlain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재무구조 문제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대외 변수의 불확실성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9CB3501C-A13F-4B63-9BE3-75FF4960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59" y="625602"/>
            <a:ext cx="1373016" cy="702397"/>
          </a:xfrm>
        </p:spPr>
        <p:txBody>
          <a:bodyPr/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SWOT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761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DB970E9-0FEC-4701-AF6E-8C007C5764E8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614321-FBF0-4861-A8D5-504E666A007B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8A6BEA-9FC7-4799-AEF0-251909D2C639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A4B177C7-F7FC-43E2-9908-A44BA78BBC10}"/>
              </a:ext>
            </a:extLst>
          </p:cNvPr>
          <p:cNvSpPr txBox="1">
            <a:spLocks/>
          </p:cNvSpPr>
          <p:nvPr/>
        </p:nvSpPr>
        <p:spPr>
          <a:xfrm>
            <a:off x="838200" y="1534849"/>
            <a:ext cx="5181600" cy="45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Strength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+mj-ea"/>
              <a:buAutoNum type="circleNumDbPlain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가장 높은 인지도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+mj-ea"/>
              <a:buAutoNum type="circleNumDbPlain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항공기 현대화와 효율화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장거리 노선 경쟁력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8B2374A1-8E34-4797-9C52-B16B6B892B2A}"/>
              </a:ext>
            </a:extLst>
          </p:cNvPr>
          <p:cNvSpPr txBox="1">
            <a:spLocks/>
          </p:cNvSpPr>
          <p:nvPr/>
        </p:nvSpPr>
        <p:spPr>
          <a:xfrm>
            <a:off x="6096000" y="1534848"/>
            <a:ext cx="5181600" cy="4519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Opportunity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rgbClr val="55C6DD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 typeface="+mj-ea"/>
              <a:buAutoNum type="circleNumDbPlain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항공여객 수요의 증가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항공화물 수요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호조세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244CEF50-BDA5-42D2-A75E-E3C8C88B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59" y="625602"/>
            <a:ext cx="1373016" cy="702397"/>
          </a:xfrm>
        </p:spPr>
        <p:txBody>
          <a:bodyPr/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SWOT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351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2772" y="1120676"/>
            <a:ext cx="1105650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중급 발 리스크 및 북핵 리스크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☞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탄력적인 공급 운영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→ 예약이 부진한 노선의 공급 조정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&amp;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호조 노선에 여력기재를 투입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Ⅱ. LG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삼성중공업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SK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에너지 등 국내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16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 주요기업이 진출한 것에 착안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인천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~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휴스터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노선 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회에서 </a:t>
            </a:r>
            <a:r>
              <a:rPr lang="en-US" altLang="ko-KR" sz="24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7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회로 증가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Ⅲ.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중단거리 위주의 저가항공사와 차별화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미국과 유럽 등 </a:t>
            </a:r>
            <a:r>
              <a:rPr lang="ko-KR" altLang="en-US" sz="24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장거리 부정기 노선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을 활성화 → 신시장 개발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추가수익 창출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Ⅳ.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장거리 고객의 특성상 좋은 서비스와 편안한 여행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비즈니스 서비스를 수요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 </a:t>
            </a:r>
            <a:r>
              <a:rPr lang="ko-KR" altLang="en-US" sz="2400" dirty="0" err="1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미취항</a:t>
            </a:r>
            <a:r>
              <a:rPr lang="ko-KR" altLang="en-US" sz="24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노선</a:t>
            </a:r>
            <a:r>
              <a:rPr lang="en-US" altLang="ko-KR" sz="24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확보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Ex)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아프리카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상파울루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C1DE0D-6F38-4EE4-9195-AA34710ED2BC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5506B02-F859-4A4A-890D-DD0ADD520FE7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0EBAC-40C2-4964-8F3D-C3F790EFB5D0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39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372DA2A2-16E0-4A5E-B431-D2CC6A55AD77}"/>
              </a:ext>
            </a:extLst>
          </p:cNvPr>
          <p:cNvSpPr/>
          <p:nvPr/>
        </p:nvSpPr>
        <p:spPr>
          <a:xfrm>
            <a:off x="6210300" y="1762125"/>
            <a:ext cx="3333750" cy="33337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8F13D82-03B8-4BC1-834B-049252D6C550}"/>
              </a:ext>
            </a:extLst>
          </p:cNvPr>
          <p:cNvSpPr/>
          <p:nvPr/>
        </p:nvSpPr>
        <p:spPr>
          <a:xfrm>
            <a:off x="4543425" y="3298758"/>
            <a:ext cx="3333750" cy="33337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21BBDC9-1557-4486-845C-9C7CA9E9FAE7}"/>
              </a:ext>
            </a:extLst>
          </p:cNvPr>
          <p:cNvSpPr/>
          <p:nvPr/>
        </p:nvSpPr>
        <p:spPr>
          <a:xfrm>
            <a:off x="2876550" y="1762125"/>
            <a:ext cx="3333750" cy="33337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35C4FA-2BEB-4BD7-8C76-61DCAA03F2B5}"/>
              </a:ext>
            </a:extLst>
          </p:cNvPr>
          <p:cNvSpPr/>
          <p:nvPr/>
        </p:nvSpPr>
        <p:spPr>
          <a:xfrm>
            <a:off x="4543425" y="225492"/>
            <a:ext cx="3333750" cy="33337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중국 발 리스크</a:t>
            </a:r>
            <a:endParaRPr lang="en-US" altLang="ko-KR" dirty="0">
              <a:solidFill>
                <a:srgbClr val="FF0000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&amp;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북 핵 리스크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BA65FD-9E80-40B7-B288-8F5BEF6FDEA1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77E9CCD-2116-402B-B614-761C859738DB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882D5D-C397-447B-A9D1-ED65355012DE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827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43" name="직사각형 42"/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64C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5941" y="225492"/>
              <a:ext cx="1715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대한항공 전략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2772" y="1034951"/>
            <a:ext cx="1105650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경영자원 중 </a:t>
            </a:r>
            <a:r>
              <a:rPr lang="ko-KR" altLang="en-US" sz="2400" dirty="0">
                <a:solidFill>
                  <a:srgbClr val="55C6DD"/>
                </a:solidFill>
                <a:latin typeface="나눔고딕" panose="020B0600000101010101" charset="-127"/>
                <a:ea typeface="나눔고딕" panose="020B0600000101010101" charset="-127"/>
              </a:rPr>
              <a:t>노선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을 활용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☞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중장거리 노선 고객의 수요 → 비즈니스 석을 극대화하는 전략을 펼침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Ⅱ. LG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전자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삼성중공업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SK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에너지 등 국내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16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개 주요기업이 진출한 것에 착안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☞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인천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~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휴스터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노선 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회에서 </a:t>
            </a:r>
            <a:r>
              <a:rPr lang="en-US" altLang="ko-KR" sz="2400" dirty="0">
                <a:solidFill>
                  <a:srgbClr val="55C6DD"/>
                </a:solidFill>
                <a:latin typeface="나눔고딕" panose="020B0600000101010101" charset="-127"/>
                <a:ea typeface="나눔고딕" panose="020B0600000101010101" charset="-127"/>
              </a:rPr>
              <a:t>7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회로 증가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Ⅲ.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중단거리 위주의 저가항공사와 차별화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☞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미국과 유럽 등 </a:t>
            </a:r>
            <a:r>
              <a:rPr lang="ko-KR" altLang="en-US" sz="2400" dirty="0">
                <a:solidFill>
                  <a:srgbClr val="55C6DD"/>
                </a:solidFill>
                <a:latin typeface="나눔고딕" panose="020B0600000101010101" charset="-127"/>
                <a:ea typeface="나눔고딕" panose="020B0600000101010101" charset="-127"/>
              </a:rPr>
              <a:t>장거리 노선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을 강화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Ⅳ.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장거리 고객의 특성상 좋은 서비스와 편안한 여행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비즈니스 서비스를 수요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☞ </a:t>
            </a:r>
            <a:r>
              <a:rPr lang="ko-KR" altLang="en-US" sz="2400" dirty="0" err="1">
                <a:solidFill>
                  <a:srgbClr val="55C6DD"/>
                </a:solidFill>
                <a:latin typeface="나눔고딕" panose="020B0600000101010101" charset="-127"/>
                <a:ea typeface="나눔고딕" panose="020B0600000101010101" charset="-127"/>
              </a:rPr>
              <a:t>미취항</a:t>
            </a:r>
            <a:r>
              <a:rPr lang="ko-KR" altLang="en-US" sz="2400" dirty="0">
                <a:solidFill>
                  <a:srgbClr val="55C6DD"/>
                </a:solidFill>
                <a:latin typeface="나눔고딕" panose="020B0600000101010101" charset="-127"/>
                <a:ea typeface="나눔고딕" panose="020B0600000101010101" charset="-127"/>
              </a:rPr>
              <a:t> 노선</a:t>
            </a:r>
            <a:r>
              <a:rPr lang="en-US" altLang="ko-KR" sz="2400" dirty="0">
                <a:solidFill>
                  <a:srgbClr val="55C6DD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확보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Ex)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아프리카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상파울루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7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DA091F9-9BD7-4C73-B50F-73AB6FD8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64" y="3038587"/>
            <a:ext cx="3724275" cy="600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534FF2-ECEA-4DB0-A7C2-655EEB225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279"/>
          <a:stretch/>
        </p:blipFill>
        <p:spPr>
          <a:xfrm>
            <a:off x="8163364" y="2549317"/>
            <a:ext cx="3771900" cy="542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2E602E-5AB7-49B5-8316-D61CD0560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64" y="2015917"/>
            <a:ext cx="3724275" cy="53340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42394" y="1753904"/>
            <a:ext cx="2311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-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030" name="Picture 6" descr="ëíí­ê³µ.pngì ëí ì´ë¯¸ì§ ê²ìê²°ê³¼">
            <a:extLst>
              <a:ext uri="{FF2B5EF4-FFF2-40B4-BE49-F238E27FC236}">
                <a16:creationId xmlns:a16="http://schemas.microsoft.com/office/drawing/2014/main" id="{1FDBAF64-2482-4686-98A6-6C249474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7874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5C6CB6-4C4C-439D-B580-6CA905966977}"/>
              </a:ext>
            </a:extLst>
          </p:cNvPr>
          <p:cNvSpPr txBox="1"/>
          <p:nvPr/>
        </p:nvSpPr>
        <p:spPr>
          <a:xfrm>
            <a:off x="1196969" y="4439252"/>
            <a:ext cx="2430681" cy="369332"/>
          </a:xfrm>
          <a:prstGeom prst="rect">
            <a:avLst/>
          </a:prstGeom>
          <a:noFill/>
          <a:ln w="22225">
            <a:solidFill>
              <a:srgbClr val="55C6DD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스카이 패스</a:t>
            </a:r>
          </a:p>
        </p:txBody>
      </p:sp>
      <p:pic>
        <p:nvPicPr>
          <p:cNvPr id="1032" name="Picture 8" descr="ëíí­ê³µ.pngì ëí ì´ë¯¸ì§ ê²ìê²°ê³¼">
            <a:extLst>
              <a:ext uri="{FF2B5EF4-FFF2-40B4-BE49-F238E27FC236}">
                <a16:creationId xmlns:a16="http://schemas.microsoft.com/office/drawing/2014/main" id="{47F2120A-320A-4B9F-B15C-77FBAF90F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 b="-1"/>
          <a:stretch/>
        </p:blipFill>
        <p:spPr bwMode="auto">
          <a:xfrm>
            <a:off x="4535322" y="2007914"/>
            <a:ext cx="3338955" cy="20167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C788B43-28A5-4F1F-AD4C-6FE4DE480ACA}"/>
              </a:ext>
            </a:extLst>
          </p:cNvPr>
          <p:cNvSpPr/>
          <p:nvPr/>
        </p:nvSpPr>
        <p:spPr>
          <a:xfrm rot="10800000">
            <a:off x="4535320" y="3643767"/>
            <a:ext cx="3338954" cy="512214"/>
          </a:xfrm>
          <a:prstGeom prst="wedgeRectCallout">
            <a:avLst>
              <a:gd name="adj1" fmla="val -22961"/>
              <a:gd name="adj2" fmla="val 68515"/>
            </a:avLst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D133C-C638-4142-8707-A98AF778AE54}"/>
              </a:ext>
            </a:extLst>
          </p:cNvPr>
          <p:cNvSpPr txBox="1"/>
          <p:nvPr/>
        </p:nvSpPr>
        <p:spPr>
          <a:xfrm>
            <a:off x="4625252" y="3747681"/>
            <a:ext cx="315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SKYSHOP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항공권 제휴할인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BE0BF0-20AB-45F3-8E4D-0E8F190533E1}"/>
              </a:ext>
            </a:extLst>
          </p:cNvPr>
          <p:cNvSpPr txBox="1"/>
          <p:nvPr/>
        </p:nvSpPr>
        <p:spPr>
          <a:xfrm>
            <a:off x="4998821" y="4439252"/>
            <a:ext cx="2430681" cy="369332"/>
          </a:xfrm>
          <a:prstGeom prst="rect">
            <a:avLst/>
          </a:prstGeom>
          <a:noFill/>
          <a:ln w="22225">
            <a:solidFill>
              <a:srgbClr val="55C6DD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제휴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37AC68-2DF8-464C-9F75-232E9B61A2BA}"/>
              </a:ext>
            </a:extLst>
          </p:cNvPr>
          <p:cNvSpPr txBox="1"/>
          <p:nvPr/>
        </p:nvSpPr>
        <p:spPr>
          <a:xfrm>
            <a:off x="8800673" y="4439252"/>
            <a:ext cx="2430681" cy="369332"/>
          </a:xfrm>
          <a:prstGeom prst="rect">
            <a:avLst/>
          </a:prstGeom>
          <a:noFill/>
          <a:ln w="22225">
            <a:solidFill>
              <a:srgbClr val="55C6DD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위시리스트 서비스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7FBC4736-850D-472A-96C9-D2447C4DDDB1}"/>
              </a:ext>
            </a:extLst>
          </p:cNvPr>
          <p:cNvSpPr/>
          <p:nvPr/>
        </p:nvSpPr>
        <p:spPr>
          <a:xfrm rot="10800000">
            <a:off x="8337173" y="3676240"/>
            <a:ext cx="3338954" cy="512214"/>
          </a:xfrm>
          <a:prstGeom prst="wedgeRectCallout">
            <a:avLst>
              <a:gd name="adj1" fmla="val -22961"/>
              <a:gd name="adj2" fmla="val 68515"/>
            </a:avLst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034" name="Picture 10" descr="ì²´í¬.pngì ëí ì´ë¯¸ì§ ê²ìê²°ê³¼">
            <a:extLst>
              <a:ext uri="{FF2B5EF4-FFF2-40B4-BE49-F238E27FC236}">
                <a16:creationId xmlns:a16="http://schemas.microsoft.com/office/drawing/2014/main" id="{D27E45DF-4175-4D5E-9B9A-A0F5901D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3761">
            <a:off x="8861465" y="3418697"/>
            <a:ext cx="691692" cy="69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4FF0C33-D5D6-4470-A89D-68BCDD9564A7}"/>
              </a:ext>
            </a:extLst>
          </p:cNvPr>
          <p:cNvSpPr txBox="1"/>
          <p:nvPr/>
        </p:nvSpPr>
        <p:spPr>
          <a:xfrm>
            <a:off x="8445955" y="3747681"/>
            <a:ext cx="315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추천 위시리스트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!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BFFC5E5-454C-43DF-9313-5642AFF5915F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36EE088-9E44-4FA7-992A-2184B4434523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EB755-EB47-48AE-95BE-A5AAE564EB60}"/>
                </a:ext>
              </a:extLst>
            </p:cNvPr>
            <p:cNvSpPr txBox="1"/>
            <p:nvPr/>
          </p:nvSpPr>
          <p:spPr>
            <a:xfrm>
              <a:off x="711663" y="225492"/>
              <a:ext cx="16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사이트 편의점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692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1971" y="187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D2AB80-575B-4B9D-A6E1-FA4F56B2C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b="1601"/>
          <a:stretch/>
        </p:blipFill>
        <p:spPr>
          <a:xfrm>
            <a:off x="1362434" y="1033546"/>
            <a:ext cx="4211687" cy="4286431"/>
          </a:xfrm>
          <a:prstGeom prst="rect">
            <a:avLst/>
          </a:prstGeom>
          <a:ln w="25400" cmpd="sng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AB29C6-5459-423C-83B0-2F54D933B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7" b="2447"/>
          <a:stretch/>
        </p:blipFill>
        <p:spPr>
          <a:xfrm>
            <a:off x="6617881" y="1033545"/>
            <a:ext cx="4211687" cy="4286431"/>
          </a:xfrm>
          <a:prstGeom prst="rect">
            <a:avLst/>
          </a:prstGeom>
          <a:ln w="25400" cmpd="sng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09F1B0E-310A-475C-B93B-E2AB1DD72DE1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4332F3-F55D-4BD3-BBF6-B8FDE52978BE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F8107C-A8F5-47F0-9517-1460BC9813D0}"/>
                </a:ext>
              </a:extLst>
            </p:cNvPr>
            <p:cNvSpPr txBox="1"/>
            <p:nvPr/>
          </p:nvSpPr>
          <p:spPr>
            <a:xfrm>
              <a:off x="711663" y="225492"/>
              <a:ext cx="16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사이트 편의점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15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1971" y="18770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D2AB80-575B-4B9D-A6E1-FA4F56B2C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b="1601"/>
          <a:stretch/>
        </p:blipFill>
        <p:spPr>
          <a:xfrm>
            <a:off x="1362434" y="1033546"/>
            <a:ext cx="4211687" cy="4286431"/>
          </a:xfrm>
          <a:prstGeom prst="rect">
            <a:avLst/>
          </a:prstGeom>
          <a:ln w="25400" cmpd="sng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AB29C6-5459-423C-83B0-2F54D933B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7" b="2447"/>
          <a:stretch/>
        </p:blipFill>
        <p:spPr>
          <a:xfrm>
            <a:off x="6617881" y="1033545"/>
            <a:ext cx="4211687" cy="4286431"/>
          </a:xfrm>
          <a:prstGeom prst="rect">
            <a:avLst/>
          </a:prstGeom>
          <a:ln w="25400" cmpd="sng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AD2E6A-7648-4915-B27E-FFC099A3479E}"/>
              </a:ext>
            </a:extLst>
          </p:cNvPr>
          <p:cNvSpPr/>
          <p:nvPr/>
        </p:nvSpPr>
        <p:spPr>
          <a:xfrm>
            <a:off x="1787950" y="5661243"/>
            <a:ext cx="8616100" cy="704718"/>
          </a:xfrm>
          <a:prstGeom prst="rect">
            <a:avLst/>
          </a:prstGeom>
          <a:noFill/>
          <a:ln w="50800">
            <a:solidFill>
              <a:srgbClr val="55C6D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13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 언어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56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개의 국가별 홈페이지 서비스를 바탕으로 한 최고의 품질 웹 서비스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7636971-472A-49E2-B171-B692AF784AFF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389A3D1-9D43-46BE-978C-C4D3769030C8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E7A06A-F8B1-4F2A-8E99-A7567E3BED86}"/>
                </a:ext>
              </a:extLst>
            </p:cNvPr>
            <p:cNvSpPr txBox="1"/>
            <p:nvPr/>
          </p:nvSpPr>
          <p:spPr>
            <a:xfrm>
              <a:off x="711663" y="225492"/>
              <a:ext cx="16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사이트 편의점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954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5290F2-FFA3-4C03-80D8-16839910BD07}"/>
              </a:ext>
            </a:extLst>
          </p:cNvPr>
          <p:cNvSpPr/>
          <p:nvPr/>
        </p:nvSpPr>
        <p:spPr>
          <a:xfrm>
            <a:off x="4410516" y="1997454"/>
            <a:ext cx="3370966" cy="21397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42394" y="1753904"/>
            <a:ext cx="2311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-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88EEE-98BF-4513-931D-6DCBF6CACB59}"/>
              </a:ext>
            </a:extLst>
          </p:cNvPr>
          <p:cNvSpPr txBox="1"/>
          <p:nvPr/>
        </p:nvSpPr>
        <p:spPr>
          <a:xfrm>
            <a:off x="1193219" y="4396390"/>
            <a:ext cx="2430681" cy="369332"/>
          </a:xfrm>
          <a:prstGeom prst="rect">
            <a:avLst/>
          </a:prstGeom>
          <a:noFill/>
          <a:ln w="22225">
            <a:solidFill>
              <a:srgbClr val="55C6DD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홈 디자인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59071-9238-4DB7-BA84-23C30E902C13}"/>
              </a:ext>
            </a:extLst>
          </p:cNvPr>
          <p:cNvSpPr txBox="1"/>
          <p:nvPr/>
        </p:nvSpPr>
        <p:spPr>
          <a:xfrm>
            <a:off x="4901128" y="4411003"/>
            <a:ext cx="2430681" cy="369332"/>
          </a:xfrm>
          <a:prstGeom prst="rect">
            <a:avLst/>
          </a:prstGeom>
          <a:noFill/>
          <a:ln w="22225">
            <a:solidFill>
              <a:srgbClr val="55C6DD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검색엔진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F4A3A-E112-4684-8B20-6B5CD225062F}"/>
              </a:ext>
            </a:extLst>
          </p:cNvPr>
          <p:cNvSpPr txBox="1"/>
          <p:nvPr/>
        </p:nvSpPr>
        <p:spPr>
          <a:xfrm>
            <a:off x="8579325" y="4396390"/>
            <a:ext cx="2430681" cy="369332"/>
          </a:xfrm>
          <a:prstGeom prst="rect">
            <a:avLst/>
          </a:prstGeom>
          <a:noFill/>
          <a:ln w="22225">
            <a:solidFill>
              <a:srgbClr val="55C6DD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대기시간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5549A-461A-4680-BB89-A98025D2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63" y="1960941"/>
            <a:ext cx="3370966" cy="2210118"/>
          </a:xfrm>
          <a:prstGeom prst="round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A3FC36-A674-44BD-91E2-B35AD00435C9}"/>
              </a:ext>
            </a:extLst>
          </p:cNvPr>
          <p:cNvGrpSpPr/>
          <p:nvPr/>
        </p:nvGrpSpPr>
        <p:grpSpPr>
          <a:xfrm>
            <a:off x="5287433" y="2214699"/>
            <a:ext cx="1592082" cy="396140"/>
            <a:chOff x="4880659" y="1960941"/>
            <a:chExt cx="1592082" cy="396140"/>
          </a:xfrm>
        </p:grpSpPr>
        <p:sp>
          <p:nvSpPr>
            <p:cNvPr id="18" name="순서도: 수행의 시작/종료 17">
              <a:extLst>
                <a:ext uri="{FF2B5EF4-FFF2-40B4-BE49-F238E27FC236}">
                  <a16:creationId xmlns:a16="http://schemas.microsoft.com/office/drawing/2014/main" id="{26AC0031-20B0-4237-A1A4-28DB434B06A6}"/>
                </a:ext>
              </a:extLst>
            </p:cNvPr>
            <p:cNvSpPr/>
            <p:nvPr/>
          </p:nvSpPr>
          <p:spPr>
            <a:xfrm>
              <a:off x="4880659" y="1961171"/>
              <a:ext cx="939538" cy="395910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국내</a:t>
              </a:r>
            </a:p>
          </p:txBody>
        </p:sp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01787F7B-6332-4D85-87F9-3CE1DC2EF8C7}"/>
                </a:ext>
              </a:extLst>
            </p:cNvPr>
            <p:cNvSpPr/>
            <p:nvPr/>
          </p:nvSpPr>
          <p:spPr>
            <a:xfrm>
              <a:off x="5533203" y="1960941"/>
              <a:ext cx="939538" cy="395910"/>
            </a:xfrm>
            <a:prstGeom prst="flowChartTerminator">
              <a:avLst/>
            </a:prstGeom>
            <a:solidFill>
              <a:srgbClr val="1F6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국외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AA5593-240C-4418-89E9-F555FDA9842F}"/>
              </a:ext>
            </a:extLst>
          </p:cNvPr>
          <p:cNvGrpSpPr/>
          <p:nvPr/>
        </p:nvGrpSpPr>
        <p:grpSpPr>
          <a:xfrm>
            <a:off x="6116469" y="2760462"/>
            <a:ext cx="1592082" cy="396140"/>
            <a:chOff x="5533203" y="2393435"/>
            <a:chExt cx="1592082" cy="396140"/>
          </a:xfrm>
        </p:grpSpPr>
        <p:sp>
          <p:nvSpPr>
            <p:cNvPr id="26" name="순서도: 수행의 시작/종료 25">
              <a:extLst>
                <a:ext uri="{FF2B5EF4-FFF2-40B4-BE49-F238E27FC236}">
                  <a16:creationId xmlns:a16="http://schemas.microsoft.com/office/drawing/2014/main" id="{00BBD77E-ACF9-478F-9052-27F76B79459C}"/>
                </a:ext>
              </a:extLst>
            </p:cNvPr>
            <p:cNvSpPr/>
            <p:nvPr/>
          </p:nvSpPr>
          <p:spPr>
            <a:xfrm>
              <a:off x="5533203" y="2393665"/>
              <a:ext cx="939538" cy="395910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출발</a:t>
              </a:r>
            </a:p>
          </p:txBody>
        </p:sp>
        <p:sp>
          <p:nvSpPr>
            <p:cNvPr id="27" name="순서도: 수행의 시작/종료 26">
              <a:extLst>
                <a:ext uri="{FF2B5EF4-FFF2-40B4-BE49-F238E27FC236}">
                  <a16:creationId xmlns:a16="http://schemas.microsoft.com/office/drawing/2014/main" id="{D0AB075A-EDE9-4F0C-85B7-D0CD0277780E}"/>
                </a:ext>
              </a:extLst>
            </p:cNvPr>
            <p:cNvSpPr/>
            <p:nvPr/>
          </p:nvSpPr>
          <p:spPr>
            <a:xfrm>
              <a:off x="6185747" y="2393435"/>
              <a:ext cx="939538" cy="395910"/>
            </a:xfrm>
            <a:prstGeom prst="flowChartTerminator">
              <a:avLst/>
            </a:prstGeom>
            <a:solidFill>
              <a:srgbClr val="1F6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도착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DD406C-9DD5-4D15-9BF8-5F87F5B000C6}"/>
              </a:ext>
            </a:extLst>
          </p:cNvPr>
          <p:cNvGrpSpPr/>
          <p:nvPr/>
        </p:nvGrpSpPr>
        <p:grpSpPr>
          <a:xfrm>
            <a:off x="4451456" y="2760462"/>
            <a:ext cx="1592082" cy="396140"/>
            <a:chOff x="4917308" y="2831321"/>
            <a:chExt cx="1592082" cy="396140"/>
          </a:xfrm>
        </p:grpSpPr>
        <p:sp>
          <p:nvSpPr>
            <p:cNvPr id="28" name="순서도: 수행의 시작/종료 27">
              <a:extLst>
                <a:ext uri="{FF2B5EF4-FFF2-40B4-BE49-F238E27FC236}">
                  <a16:creationId xmlns:a16="http://schemas.microsoft.com/office/drawing/2014/main" id="{A89F9D36-73F2-4861-A7B1-60DADDB79D06}"/>
                </a:ext>
              </a:extLst>
            </p:cNvPr>
            <p:cNvSpPr/>
            <p:nvPr/>
          </p:nvSpPr>
          <p:spPr>
            <a:xfrm>
              <a:off x="4917308" y="2831551"/>
              <a:ext cx="939538" cy="395910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편도</a:t>
              </a:r>
            </a:p>
          </p:txBody>
        </p:sp>
        <p:sp>
          <p:nvSpPr>
            <p:cNvPr id="29" name="순서도: 수행의 시작/종료 28">
              <a:extLst>
                <a:ext uri="{FF2B5EF4-FFF2-40B4-BE49-F238E27FC236}">
                  <a16:creationId xmlns:a16="http://schemas.microsoft.com/office/drawing/2014/main" id="{518395B7-37D2-479A-A563-EDE042D815A1}"/>
                </a:ext>
              </a:extLst>
            </p:cNvPr>
            <p:cNvSpPr/>
            <p:nvPr/>
          </p:nvSpPr>
          <p:spPr>
            <a:xfrm>
              <a:off x="5569852" y="2831321"/>
              <a:ext cx="939538" cy="395910"/>
            </a:xfrm>
            <a:prstGeom prst="flowChartTerminator">
              <a:avLst/>
            </a:prstGeom>
            <a:solidFill>
              <a:srgbClr val="1F6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왕복</a:t>
              </a: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47FFEB4-E850-46BE-81F0-16161DE8D146}"/>
              </a:ext>
            </a:extLst>
          </p:cNvPr>
          <p:cNvSpPr/>
          <p:nvPr/>
        </p:nvSpPr>
        <p:spPr>
          <a:xfrm>
            <a:off x="8103569" y="1981598"/>
            <a:ext cx="3370966" cy="21397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0C6CD73-2819-4BA2-92B8-325C2871048C}"/>
              </a:ext>
            </a:extLst>
          </p:cNvPr>
          <p:cNvSpPr/>
          <p:nvPr/>
        </p:nvSpPr>
        <p:spPr>
          <a:xfrm>
            <a:off x="701061" y="1981598"/>
            <a:ext cx="3370966" cy="213971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346B2EF-41A0-4A25-9F80-8E7759EA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49" y="2203872"/>
            <a:ext cx="1471017" cy="12251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9D8489C-98E7-4976-954C-DF9B76B8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139" y="2839008"/>
            <a:ext cx="1259227" cy="10817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84DFA93-9F89-4A8A-9A13-5C9C999D4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920" y="2075030"/>
            <a:ext cx="1274626" cy="12309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D685028-CE56-4BDE-B669-E20CB52C1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671" y="3162672"/>
            <a:ext cx="1147897" cy="97720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1A34598-0CBD-486A-B8E8-0CD0079E5821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597C83D-5A5C-4C80-9B6E-AE62D0437F79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4463AC-75AF-4772-941C-7CF25646B8A3}"/>
                </a:ext>
              </a:extLst>
            </p:cNvPr>
            <p:cNvSpPr txBox="1"/>
            <p:nvPr/>
          </p:nvSpPr>
          <p:spPr>
            <a:xfrm>
              <a:off x="944099" y="225492"/>
              <a:ext cx="1417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사이트 단점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68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83621" y="1420370"/>
            <a:ext cx="165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아시아나 항공</a:t>
            </a:r>
          </a:p>
        </p:txBody>
      </p:sp>
      <p:pic>
        <p:nvPicPr>
          <p:cNvPr id="3082" name="Picture 10" descr="ìììë.pngì ëí ì´ë¯¸ì§ ê²ìê²°ê³¼">
            <a:extLst>
              <a:ext uri="{FF2B5EF4-FFF2-40B4-BE49-F238E27FC236}">
                <a16:creationId xmlns:a16="http://schemas.microsoft.com/office/drawing/2014/main" id="{5AA302C8-5C17-4EE6-AD21-610A45F78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5" y="1420370"/>
            <a:ext cx="5570285" cy="431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B844D-F94B-4990-8297-0C1C4549BA62}"/>
              </a:ext>
            </a:extLst>
          </p:cNvPr>
          <p:cNvSpPr txBox="1"/>
          <p:nvPr/>
        </p:nvSpPr>
        <p:spPr>
          <a:xfrm>
            <a:off x="6556957" y="2249930"/>
            <a:ext cx="5109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설립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1988.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2.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금호 아시아나 그룹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  <a:p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비전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목표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아름다운 기업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아름다운 사람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자본금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1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857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억원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항공기 보유 수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en-US" altLang="ko-KR" b="1" u="sng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83</a:t>
            </a:r>
            <a:r>
              <a:rPr lang="ko-KR" altLang="en-US" b="1" u="sng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(18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년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월 기준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  <a:p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국내 노선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10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 도시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11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 노선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국제 노선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21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 국가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63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 도시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76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 노선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b="1" dirty="0">
              <a:solidFill>
                <a:schemeClr val="bg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A8A4A0-F45D-4E27-995B-992F2AD41F06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E61022-77FE-48D4-A9BE-C02003FEF9E9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BE24FB-210F-41B3-B0D6-75A053237FCF}"/>
                </a:ext>
              </a:extLst>
            </p:cNvPr>
            <p:cNvSpPr txBox="1"/>
            <p:nvPr/>
          </p:nvSpPr>
          <p:spPr>
            <a:xfrm>
              <a:off x="711663" y="225492"/>
              <a:ext cx="16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경쟁업체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03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43" name="직사각형 42"/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76535" y="225492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0" y="923826"/>
            <a:ext cx="4455733" cy="28940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/>
          <p:cNvSpPr/>
          <p:nvPr/>
        </p:nvSpPr>
        <p:spPr>
          <a:xfrm>
            <a:off x="5105305" y="174119"/>
            <a:ext cx="6096000" cy="6683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1969. 3. 1 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설립 </a:t>
            </a: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한진 그룹</a:t>
            </a: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약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922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억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(2017.12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기준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endParaRPr lang="en-US" altLang="ko-KR" b="1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 세계 </a:t>
            </a:r>
            <a:r>
              <a:rPr lang="en-US" altLang="ko-KR" sz="3600" b="1" u="sng" kern="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43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개국 </a:t>
            </a:r>
            <a:r>
              <a:rPr lang="en-US" altLang="ko-KR" sz="3600" b="1" u="sng" kern="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123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개 도시에 취항하여 여객 및 화물을 운송하는 항공운송사업체</a:t>
            </a:r>
            <a:endParaRPr lang="en-US" altLang="ko-KR" b="1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총 </a:t>
            </a:r>
            <a:r>
              <a:rPr lang="en-US" altLang="ko-KR" sz="3600" b="1" u="sng" kern="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164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 보유 </a:t>
            </a: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여객기 </a:t>
            </a: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139, 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화물기 </a:t>
            </a: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25) (2018. 6)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(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국내 항공 시장 점유율 </a:t>
            </a: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</a:t>
            </a: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VISION: 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세계 항공업계를 선도하는 글로벌 항공사</a:t>
            </a:r>
            <a:endParaRPr lang="en-US" altLang="ko-KR" b="1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 (To be a respected Leader in the World Airline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  Community)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MISSION: </a:t>
            </a:r>
            <a:r>
              <a:rPr lang="en-US" altLang="ko-KR" b="1" kern="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‘Excellence in Flight’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         Ⅰ. 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최상의 운영체제</a:t>
            </a:r>
            <a:endParaRPr lang="en-US" altLang="ko-KR" b="1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	Ⅱ. 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변화지향적 기업문화</a:t>
            </a:r>
            <a:endParaRPr lang="en-US" altLang="ko-KR" b="1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	Ⅲ. </a:t>
            </a:r>
            <a:r>
              <a:rPr lang="ko-KR" altLang="en-US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고객 감동과 가치창출</a:t>
            </a:r>
            <a:endParaRPr lang="en-US" altLang="ko-KR" b="1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188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A4E194-1D59-4EBD-AB65-E5A1FF3CCB39}"/>
              </a:ext>
            </a:extLst>
          </p:cNvPr>
          <p:cNvSpPr txBox="1"/>
          <p:nvPr/>
        </p:nvSpPr>
        <p:spPr>
          <a:xfrm>
            <a:off x="1192987" y="4436095"/>
            <a:ext cx="2430681" cy="369332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홈 디자인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CD1041-A722-4498-B704-529E8A0F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9" y="1970202"/>
            <a:ext cx="3219630" cy="2121032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676408-B2B7-455B-BD9E-E602642BE1FB}"/>
              </a:ext>
            </a:extLst>
          </p:cNvPr>
          <p:cNvSpPr txBox="1"/>
          <p:nvPr/>
        </p:nvSpPr>
        <p:spPr>
          <a:xfrm>
            <a:off x="4984559" y="4440336"/>
            <a:ext cx="2430681" cy="369332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목록형 카테고리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19221-7C10-4662-81FA-2D111007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8" y="1970202"/>
            <a:ext cx="3219630" cy="2121032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35DCEE-9702-4E1D-8FF3-B5455DA60C8E}"/>
              </a:ext>
            </a:extLst>
          </p:cNvPr>
          <p:cNvSpPr txBox="1"/>
          <p:nvPr/>
        </p:nvSpPr>
        <p:spPr>
          <a:xfrm>
            <a:off x="8801029" y="4440336"/>
            <a:ext cx="2430681" cy="369332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 부족한 추천 서비스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9B75A2CF-8B05-482F-8DA0-8082BEAB4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394" y="1753904"/>
            <a:ext cx="2311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-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771F64-A697-442C-8C2F-B2E5AFEBDF16}"/>
              </a:ext>
            </a:extLst>
          </p:cNvPr>
          <p:cNvSpPr txBox="1"/>
          <p:nvPr/>
        </p:nvSpPr>
        <p:spPr>
          <a:xfrm>
            <a:off x="4625252" y="3747681"/>
            <a:ext cx="315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SKYSHOP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항공권 제휴할인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13C738-F13D-4B50-87E8-3D03A0F74600}"/>
              </a:ext>
            </a:extLst>
          </p:cNvPr>
          <p:cNvGrpSpPr/>
          <p:nvPr/>
        </p:nvGrpSpPr>
        <p:grpSpPr>
          <a:xfrm>
            <a:off x="8173084" y="2011543"/>
            <a:ext cx="3771900" cy="1622745"/>
            <a:chOff x="8173084" y="2011543"/>
            <a:chExt cx="3771900" cy="162274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277965-2A98-4B38-BAA6-BD24C2A9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3084" y="3034213"/>
              <a:ext cx="3724275" cy="600075"/>
            </a:xfrm>
            <a:prstGeom prst="round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6498882-ED54-4A59-839A-423404DAE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-1279"/>
            <a:stretch/>
          </p:blipFill>
          <p:spPr>
            <a:xfrm>
              <a:off x="8173084" y="2544943"/>
              <a:ext cx="3771900" cy="542925"/>
            </a:xfrm>
            <a:prstGeom prst="round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CBA23EE-C1BA-4C14-8511-5FFF97288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3084" y="2011543"/>
              <a:ext cx="3724275" cy="533400"/>
            </a:xfrm>
            <a:prstGeom prst="roundRect">
              <a:avLst/>
            </a:prstGeom>
          </p:spPr>
        </p:pic>
      </p:grp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023007BC-C229-4562-BBE0-75578588655D}"/>
              </a:ext>
            </a:extLst>
          </p:cNvPr>
          <p:cNvSpPr/>
          <p:nvPr/>
        </p:nvSpPr>
        <p:spPr>
          <a:xfrm>
            <a:off x="8346893" y="3671866"/>
            <a:ext cx="3338954" cy="512214"/>
          </a:xfrm>
          <a:prstGeom prst="wedgeRectCallout">
            <a:avLst>
              <a:gd name="adj1" fmla="val -19823"/>
              <a:gd name="adj2" fmla="val -72813"/>
            </a:avLst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추천 위시리스트</a:t>
            </a:r>
            <a:r>
              <a:rPr lang="en-US" altLang="ko-KR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9E2B0-1E30-4DBC-9E5B-317DA72F78F8}"/>
              </a:ext>
            </a:extLst>
          </p:cNvPr>
          <p:cNvSpPr txBox="1"/>
          <p:nvPr/>
        </p:nvSpPr>
        <p:spPr>
          <a:xfrm>
            <a:off x="9245182" y="1392013"/>
            <a:ext cx="1014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F0000">
                    <a:alpha val="85000"/>
                  </a:srgbClr>
                </a:solidFill>
              </a:rPr>
              <a:t>X</a:t>
            </a:r>
            <a:endParaRPr lang="ko-KR" altLang="en-US" sz="20000" dirty="0">
              <a:solidFill>
                <a:srgbClr val="FF0000">
                  <a:alpha val="85000"/>
                </a:srgb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E442883-C1E3-4082-A429-3892104375A5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BB9B9-A4F1-4B45-940B-FC1F20917997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F5BD8F-B324-4D9D-90AC-DBE6A75D486C}"/>
                </a:ext>
              </a:extLst>
            </p:cNvPr>
            <p:cNvSpPr txBox="1"/>
            <p:nvPr/>
          </p:nvSpPr>
          <p:spPr>
            <a:xfrm>
              <a:off x="711663" y="225492"/>
              <a:ext cx="16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경쟁업체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55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ììë í­ê³µ ì±ë´ì ëí ì´ë¯¸ì§ ê²ìê²°ê³¼">
            <a:extLst>
              <a:ext uri="{FF2B5EF4-FFF2-40B4-BE49-F238E27FC236}">
                <a16:creationId xmlns:a16="http://schemas.microsoft.com/office/drawing/2014/main" id="{9B8431CF-D17D-455C-8C0C-7C042B532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72"/>
          <a:stretch/>
        </p:blipFill>
        <p:spPr bwMode="auto">
          <a:xfrm>
            <a:off x="1418132" y="885677"/>
            <a:ext cx="4174872" cy="42411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B4C5A5-516B-45BD-91FD-05DFD31BA55C}"/>
              </a:ext>
            </a:extLst>
          </p:cNvPr>
          <p:cNvSpPr/>
          <p:nvPr/>
        </p:nvSpPr>
        <p:spPr>
          <a:xfrm>
            <a:off x="6598997" y="885679"/>
            <a:ext cx="4509154" cy="4241192"/>
          </a:xfrm>
          <a:prstGeom prst="rect">
            <a:avLst/>
          </a:prstGeom>
          <a:solidFill>
            <a:srgbClr val="9BBB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E73B07-14BF-436B-A1A2-2A092F94AE61}"/>
              </a:ext>
            </a:extLst>
          </p:cNvPr>
          <p:cNvSpPr/>
          <p:nvPr/>
        </p:nvSpPr>
        <p:spPr>
          <a:xfrm>
            <a:off x="6598995" y="885678"/>
            <a:ext cx="4509154" cy="456640"/>
          </a:xfrm>
          <a:prstGeom prst="rect">
            <a:avLst/>
          </a:prstGeom>
          <a:solidFill>
            <a:srgbClr val="9BBB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아시아나 항공 </a:t>
            </a:r>
            <a:r>
              <a:rPr lang="ko-KR" altLang="en-US" b="1" dirty="0" err="1">
                <a:solidFill>
                  <a:sysClr val="windowText" lastClr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챗봇</a:t>
            </a:r>
            <a:r>
              <a:rPr lang="ko-KR" altLang="en-US" b="1" dirty="0">
                <a:solidFill>
                  <a:sysClr val="windowText" lastClr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서비스</a:t>
            </a:r>
          </a:p>
        </p:txBody>
      </p:sp>
      <p:pic>
        <p:nvPicPr>
          <p:cNvPr id="24" name="그래픽 23" descr="돋보기">
            <a:extLst>
              <a:ext uri="{FF2B5EF4-FFF2-40B4-BE49-F238E27FC236}">
                <a16:creationId xmlns:a16="http://schemas.microsoft.com/office/drawing/2014/main" id="{8F5B05D2-786C-46A7-917F-66FB9B1ED95D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057" y="885677"/>
            <a:ext cx="475733" cy="397003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CC26A1A-E2A2-405A-B76D-EA5B74B2CE83}"/>
              </a:ext>
            </a:extLst>
          </p:cNvPr>
          <p:cNvGrpSpPr/>
          <p:nvPr/>
        </p:nvGrpSpPr>
        <p:grpSpPr>
          <a:xfrm>
            <a:off x="10599468" y="939936"/>
            <a:ext cx="407002" cy="288484"/>
            <a:chOff x="9729652" y="1422782"/>
            <a:chExt cx="407002" cy="330159"/>
          </a:xfrm>
        </p:grpSpPr>
        <p:sp>
          <p:nvSpPr>
            <p:cNvPr id="32" name="순서도: 수행의 시작/종료 31">
              <a:extLst>
                <a:ext uri="{FF2B5EF4-FFF2-40B4-BE49-F238E27FC236}">
                  <a16:creationId xmlns:a16="http://schemas.microsoft.com/office/drawing/2014/main" id="{367B9604-2BD2-49B7-A793-22490FC84B6E}"/>
                </a:ext>
              </a:extLst>
            </p:cNvPr>
            <p:cNvSpPr/>
            <p:nvPr/>
          </p:nvSpPr>
          <p:spPr>
            <a:xfrm>
              <a:off x="9729653" y="1422782"/>
              <a:ext cx="405353" cy="56561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순서도: 수행의 시작/종료 35">
              <a:extLst>
                <a:ext uri="{FF2B5EF4-FFF2-40B4-BE49-F238E27FC236}">
                  <a16:creationId xmlns:a16="http://schemas.microsoft.com/office/drawing/2014/main" id="{AA114633-C0A5-4D1E-BAF8-14049D2FBFC6}"/>
                </a:ext>
              </a:extLst>
            </p:cNvPr>
            <p:cNvSpPr/>
            <p:nvPr/>
          </p:nvSpPr>
          <p:spPr>
            <a:xfrm>
              <a:off x="9731301" y="1574054"/>
              <a:ext cx="405353" cy="56561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7" name="순서도: 수행의 시작/종료 36">
              <a:extLst>
                <a:ext uri="{FF2B5EF4-FFF2-40B4-BE49-F238E27FC236}">
                  <a16:creationId xmlns:a16="http://schemas.microsoft.com/office/drawing/2014/main" id="{F37797CB-83F4-4872-A0F6-D069E5889F4E}"/>
                </a:ext>
              </a:extLst>
            </p:cNvPr>
            <p:cNvSpPr/>
            <p:nvPr/>
          </p:nvSpPr>
          <p:spPr>
            <a:xfrm>
              <a:off x="9729652" y="1696380"/>
              <a:ext cx="405353" cy="56561"/>
            </a:xfrm>
            <a:prstGeom prst="flowChartTermina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12BE420D-2A16-441C-B8DD-AED8CDB4E54B}"/>
              </a:ext>
            </a:extLst>
          </p:cNvPr>
          <p:cNvSpPr/>
          <p:nvPr/>
        </p:nvSpPr>
        <p:spPr>
          <a:xfrm>
            <a:off x="6894367" y="1497868"/>
            <a:ext cx="2441543" cy="433633"/>
          </a:xfrm>
          <a:prstGeom prst="wedgeRectCallout">
            <a:avLst>
              <a:gd name="adj1" fmla="val -58396"/>
              <a:gd name="adj2" fmla="val -365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MS </a:t>
            </a:r>
            <a:r>
              <a:rPr lang="ko-KR" altLang="en-US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인공지능</a:t>
            </a:r>
            <a:r>
              <a:rPr lang="en-US" altLang="ko-KR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(AI)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A4637D8B-9419-4D3E-A3BB-6EC5CE8DA4F1}"/>
              </a:ext>
            </a:extLst>
          </p:cNvPr>
          <p:cNvSpPr/>
          <p:nvPr/>
        </p:nvSpPr>
        <p:spPr>
          <a:xfrm>
            <a:off x="6894366" y="2038339"/>
            <a:ext cx="2441542" cy="546683"/>
          </a:xfrm>
          <a:prstGeom prst="wedgeRectCallout">
            <a:avLst>
              <a:gd name="adj1" fmla="val -58396"/>
              <a:gd name="adj2" fmla="val -365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고객 맞춤형 서비스</a:t>
            </a:r>
          </a:p>
        </p:txBody>
      </p:sp>
      <p:sp>
        <p:nvSpPr>
          <p:cNvPr id="45" name="말풍선: 사각형 44">
            <a:extLst>
              <a:ext uri="{FF2B5EF4-FFF2-40B4-BE49-F238E27FC236}">
                <a16:creationId xmlns:a16="http://schemas.microsoft.com/office/drawing/2014/main" id="{1A4F39F0-9AD7-4868-A10B-ADE05C4DE3C8}"/>
              </a:ext>
            </a:extLst>
          </p:cNvPr>
          <p:cNvSpPr/>
          <p:nvPr/>
        </p:nvSpPr>
        <p:spPr>
          <a:xfrm>
            <a:off x="6894367" y="2691860"/>
            <a:ext cx="2441541" cy="1344627"/>
          </a:xfrm>
          <a:prstGeom prst="wedgeRectCallout">
            <a:avLst>
              <a:gd name="adj1" fmla="val -57624"/>
              <a:gd name="adj2" fmla="val -358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■예약확인</a:t>
            </a:r>
            <a:endParaRPr lang="en-US" altLang="ko-KR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■출</a:t>
            </a:r>
            <a:r>
              <a:rPr lang="en-US" altLang="ko-KR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도착확인</a:t>
            </a:r>
            <a:endParaRPr lang="en-US" altLang="ko-KR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-11</a:t>
            </a:r>
            <a:r>
              <a:rPr lang="ko-KR" altLang="en-US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가지 서비스 제공</a:t>
            </a:r>
            <a:r>
              <a:rPr lang="en-US" altLang="ko-KR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-</a:t>
            </a:r>
          </a:p>
        </p:txBody>
      </p: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E58586B4-FB41-4D0E-92F1-50F80FB5E49C}"/>
              </a:ext>
            </a:extLst>
          </p:cNvPr>
          <p:cNvSpPr/>
          <p:nvPr/>
        </p:nvSpPr>
        <p:spPr>
          <a:xfrm>
            <a:off x="6894365" y="4143325"/>
            <a:ext cx="3361997" cy="546683"/>
          </a:xfrm>
          <a:prstGeom prst="wedgeRectCallout">
            <a:avLst>
              <a:gd name="adj1" fmla="val -56433"/>
              <a:gd name="adj2" fmla="val -365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관련 정보를 자동으로 안내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F723DA-D0DD-4858-850C-A0297B20F3B5}"/>
              </a:ext>
            </a:extLst>
          </p:cNvPr>
          <p:cNvCxnSpPr/>
          <p:nvPr/>
        </p:nvCxnSpPr>
        <p:spPr>
          <a:xfrm>
            <a:off x="6598995" y="1342318"/>
            <a:ext cx="450915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1EDCF69-DE55-40AF-A038-881681AD8EDD}"/>
              </a:ext>
            </a:extLst>
          </p:cNvPr>
          <p:cNvSpPr txBox="1"/>
          <p:nvPr/>
        </p:nvSpPr>
        <p:spPr>
          <a:xfrm>
            <a:off x="1527141" y="5472241"/>
            <a:ext cx="9477679" cy="64633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현재는 베타버전으로 운영되고 있으며 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사용자가 늘어남에 따라 제공 서비스가 늘어날 예정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4E13D1-2CE8-4B49-9C82-E58B03F4899F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84F233-F354-4E12-A1B1-3E47A73550F2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94520C-2A72-48E8-919A-A46D9190536D}"/>
                </a:ext>
              </a:extLst>
            </p:cNvPr>
            <p:cNvSpPr txBox="1"/>
            <p:nvPr/>
          </p:nvSpPr>
          <p:spPr>
            <a:xfrm>
              <a:off x="711663" y="225492"/>
              <a:ext cx="16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경쟁업체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20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520" y="1188720"/>
            <a:ext cx="559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&lt;Self-Bag Drop Service&gt;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8" name="그림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13" y="2403157"/>
            <a:ext cx="2747963" cy="301009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96695B3-D684-427E-AA15-6F5AE38C390B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51C6A4-1351-4B25-BA82-2540B682E357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C682D1-A70E-4205-9FB5-C8DEE36E5D22}"/>
                </a:ext>
              </a:extLst>
            </p:cNvPr>
            <p:cNvSpPr txBox="1"/>
            <p:nvPr/>
          </p:nvSpPr>
          <p:spPr>
            <a:xfrm>
              <a:off x="711663" y="225492"/>
              <a:ext cx="16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경쟁업체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357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60980" y="113299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15748" y="588464"/>
            <a:ext cx="128447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029" name="_x248967136" descr="EMB0000319026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38" y="1001730"/>
            <a:ext cx="5689842" cy="53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8167953" y="1737615"/>
            <a:ext cx="3051426" cy="1404992"/>
          </a:xfrm>
          <a:prstGeom prst="wedgeRoundRectCallout">
            <a:avLst>
              <a:gd name="adj1" fmla="val -104504"/>
              <a:gd name="adj2" fmla="val 102389"/>
              <a:gd name="adj3" fmla="val 16667"/>
            </a:avLst>
          </a:prstGeom>
          <a:ln>
            <a:solidFill>
              <a:srgbClr val="55C6D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여타 항공사와 비교되는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항공권 예약 서비스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F94358-CC6D-4465-9721-22CC995546A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FC21C0-4222-4CB7-B5CA-677ACC93A59B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3DD9D-B8A5-4B24-BC87-784E72937575}"/>
                </a:ext>
              </a:extLst>
            </p:cNvPr>
            <p:cNvSpPr txBox="1"/>
            <p:nvPr/>
          </p:nvSpPr>
          <p:spPr>
            <a:xfrm>
              <a:off x="448771" y="225492"/>
              <a:ext cx="1912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내가 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CEO </a:t>
              </a:r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라면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?</a:t>
              </a:r>
              <a:endParaRPr lang="ko-KR" altLang="en-US" sz="2000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74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_x249821352" descr="EMB00003190264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537" r="1278" b="5109"/>
          <a:stretch/>
        </p:blipFill>
        <p:spPr bwMode="auto">
          <a:xfrm>
            <a:off x="3067321" y="182006"/>
            <a:ext cx="3756464" cy="25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249821112" descr="EMB00003190264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7101" r="1025" b="4277"/>
          <a:stretch/>
        </p:blipFill>
        <p:spPr bwMode="auto">
          <a:xfrm>
            <a:off x="5590352" y="426854"/>
            <a:ext cx="4017777" cy="25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97891" y="4572000"/>
            <a:ext cx="3260436" cy="40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53466" y="3561449"/>
            <a:ext cx="362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아시아나 홈페이지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34071" y="3515155"/>
            <a:ext cx="326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&lt;t-way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홈페이지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4928" y="6324958"/>
            <a:ext cx="2319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&lt;EASTER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항공 홈페이지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7" name="_x249806272" descr="EMB0000319026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0287"/>
            <a:ext cx="6168432" cy="347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_x249821672" descr="EMB00003190264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017" y="1840287"/>
            <a:ext cx="5400675" cy="34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B5703DE-1D8D-4A6F-8AD4-B3D5A6A9CF57}"/>
              </a:ext>
            </a:extLst>
          </p:cNvPr>
          <p:cNvGrpSpPr/>
          <p:nvPr/>
        </p:nvGrpSpPr>
        <p:grpSpPr>
          <a:xfrm>
            <a:off x="1186755" y="3995751"/>
            <a:ext cx="8528173" cy="2701799"/>
            <a:chOff x="1077645" y="3930936"/>
            <a:chExt cx="8528173" cy="270179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45" y="3930936"/>
              <a:ext cx="8528173" cy="2701799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77646" y="4433455"/>
              <a:ext cx="2515300" cy="21992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7B525B-FDA5-4935-922C-583B9EC4EC7F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9CDC988-C185-45B1-9B0E-42ADD96BF2BC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E554F3-C2AB-4ADC-A308-8A0D54A32C9B}"/>
                </a:ext>
              </a:extLst>
            </p:cNvPr>
            <p:cNvSpPr txBox="1"/>
            <p:nvPr/>
          </p:nvSpPr>
          <p:spPr>
            <a:xfrm>
              <a:off x="448771" y="225492"/>
              <a:ext cx="1912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내가 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CEO </a:t>
              </a:r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라면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?</a:t>
              </a:r>
              <a:endParaRPr lang="ko-KR" altLang="en-US" sz="2000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0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5748" y="1959637"/>
            <a:ext cx="48958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주요</a:t>
            </a:r>
            <a:r>
              <a:rPr lang="en-US" altLang="ko-KR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컨텐츠가</a:t>
            </a:r>
            <a:r>
              <a:rPr lang="en-US" altLang="ko-KR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상단부에</a:t>
            </a:r>
            <a:r>
              <a:rPr lang="en-US" altLang="ko-KR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위치하는</a:t>
            </a:r>
            <a:r>
              <a:rPr lang="en-US" altLang="ko-KR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것에</a:t>
            </a:r>
            <a:r>
              <a:rPr lang="en-US" altLang="ko-KR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익숙</a:t>
            </a:r>
            <a:endParaRPr lang="en-US" altLang="ko-KR" kern="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예약서비스</a:t>
            </a:r>
            <a:r>
              <a:rPr lang="en-US" altLang="ko-KR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&lt;  </a:t>
            </a:r>
            <a:r>
              <a:rPr lang="en-US" altLang="ko-KR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광고</a:t>
            </a:r>
            <a:r>
              <a:rPr lang="en-US" altLang="ko-KR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화면</a:t>
            </a:r>
            <a:r>
              <a:rPr lang="en-US" altLang="ko-KR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효과적인 광고 노출 마케팅 효과에는 적합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 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kern="0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함초롬바탕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36270" y="2495790"/>
            <a:ext cx="5128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사이트가 고려하여야 하는 </a:t>
            </a:r>
            <a:r>
              <a:rPr lang="ko-KR" altLang="en-US" sz="2000" dirty="0">
                <a:solidFill>
                  <a:srgbClr val="55C6DD"/>
                </a:solidFill>
                <a:latin typeface="나눔고딕" panose="020B0600000101010101" charset="-127"/>
                <a:ea typeface="나눔고딕" panose="020B0600000101010101" charset="-127"/>
              </a:rPr>
              <a:t>사용자 편의성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악화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32273" y="2367636"/>
            <a:ext cx="973841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BUT!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295400" y="4991100"/>
            <a:ext cx="10096500" cy="1200150"/>
          </a:xfrm>
          <a:prstGeom prst="roundRect">
            <a:avLst/>
          </a:prstGeom>
          <a:noFill/>
          <a:ln>
            <a:solidFill>
              <a:srgbClr val="55C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항공사 홈페이지의 예약 서비스 칸 </a:t>
            </a:r>
            <a:r>
              <a:rPr lang="ko-KR" altLang="en-US" sz="3200" dirty="0">
                <a:solidFill>
                  <a:srgbClr val="55C6DD"/>
                </a:solidFill>
                <a:latin typeface="나눔고딕" panose="020B0600000101010101" charset="-127"/>
                <a:ea typeface="나눔고딕" panose="020B0600000101010101" charset="-127"/>
              </a:rPr>
              <a:t>상단 배치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!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75B155-DC34-42A1-ACEE-A892B77CACD1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BED662-A3E5-48C2-802C-5D8BC6C66DA6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F76705-4FD7-42BB-AA29-A9383D03A585}"/>
                </a:ext>
              </a:extLst>
            </p:cNvPr>
            <p:cNvSpPr txBox="1"/>
            <p:nvPr/>
          </p:nvSpPr>
          <p:spPr>
            <a:xfrm>
              <a:off x="448771" y="225492"/>
              <a:ext cx="1912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내가 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CEO </a:t>
              </a:r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라면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?</a:t>
              </a:r>
              <a:endParaRPr lang="ko-KR" altLang="en-US" sz="2000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4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사각형 설명선 10"/>
          <p:cNvSpPr/>
          <p:nvPr/>
        </p:nvSpPr>
        <p:spPr>
          <a:xfrm>
            <a:off x="8631936" y="2901494"/>
            <a:ext cx="2724913" cy="1560778"/>
          </a:xfrm>
          <a:prstGeom prst="wedgeRoundRectCallout">
            <a:avLst>
              <a:gd name="adj1" fmla="val -88885"/>
              <a:gd name="adj2" fmla="val -129242"/>
              <a:gd name="adj3" fmla="val 16667"/>
            </a:avLst>
          </a:prstGeom>
          <a:ln>
            <a:solidFill>
              <a:srgbClr val="55C6D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항공사 홈페이지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글꼴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27" y="1253653"/>
            <a:ext cx="6610909" cy="40590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2518B20-EACD-432E-893F-EB41A45CA712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B88DFF-854C-44EE-BDFE-94E060A0473E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D38565-49CE-4B23-BEA9-35CFDDC0BD8F}"/>
                </a:ext>
              </a:extLst>
            </p:cNvPr>
            <p:cNvSpPr txBox="1"/>
            <p:nvPr/>
          </p:nvSpPr>
          <p:spPr>
            <a:xfrm>
              <a:off x="448771" y="225492"/>
              <a:ext cx="1912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내가 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CEO </a:t>
              </a:r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라면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?</a:t>
              </a:r>
              <a:endParaRPr lang="ko-KR" altLang="en-US" sz="2000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929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2" y="1082822"/>
            <a:ext cx="6216970" cy="5169166"/>
          </a:xfrm>
          <a:prstGeom prst="rect">
            <a:avLst/>
          </a:prstGeom>
        </p:spPr>
      </p:pic>
      <p:sp>
        <p:nvSpPr>
          <p:cNvPr id="4" name="모서리가 둥근 사각형 설명선 3"/>
          <p:cNvSpPr/>
          <p:nvPr/>
        </p:nvSpPr>
        <p:spPr>
          <a:xfrm>
            <a:off x="7635240" y="2677937"/>
            <a:ext cx="4151376" cy="1802623"/>
          </a:xfrm>
          <a:prstGeom prst="wedgeRoundRectCallout">
            <a:avLst>
              <a:gd name="adj1" fmla="val -66622"/>
              <a:gd name="adj2" fmla="val 23093"/>
              <a:gd name="adj3" fmla="val 16667"/>
            </a:avLst>
          </a:prstGeom>
          <a:solidFill>
            <a:schemeClr val="bg1"/>
          </a:solidFill>
          <a:ln>
            <a:solidFill>
              <a:srgbClr val="55C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각 카테고리 </a:t>
            </a:r>
            <a:r>
              <a:rPr lang="ko-KR" altLang="en-US" sz="20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비율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대비 </a:t>
            </a:r>
            <a:r>
              <a:rPr lang="ko-KR" altLang="en-US" sz="2000" dirty="0">
                <a:solidFill>
                  <a:srgbClr val="55C6DD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정보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가 부족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F34F06-3E4A-4BAA-A399-C871B4B9B65F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ED9204-47E9-4461-A2A7-8C56307C42B2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920CC2-3010-4148-B537-B4D091F640A7}"/>
                </a:ext>
              </a:extLst>
            </p:cNvPr>
            <p:cNvSpPr txBox="1"/>
            <p:nvPr/>
          </p:nvSpPr>
          <p:spPr>
            <a:xfrm>
              <a:off x="448771" y="225492"/>
              <a:ext cx="1912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내가 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CEO </a:t>
              </a:r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라면</a:t>
              </a:r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?</a:t>
              </a:r>
              <a:endParaRPr lang="ko-KR" altLang="en-US" sz="2000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184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4668203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>
              <a:solidFill>
                <a:srgbClr val="55C6DD"/>
              </a:solidFill>
            </a:endParaRPr>
          </a:p>
          <a:p>
            <a:pPr marL="0" indent="0" algn="ctr">
              <a:buNone/>
            </a:pPr>
            <a:endParaRPr lang="en-US" altLang="ko-KR" dirty="0">
              <a:solidFill>
                <a:srgbClr val="55C6DD"/>
              </a:solidFill>
            </a:endParaRPr>
          </a:p>
          <a:p>
            <a:pPr marL="0" indent="0" algn="ctr">
              <a:buNone/>
            </a:pPr>
            <a:r>
              <a:rPr lang="ko-KR" alt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최종 행선지인 </a:t>
            </a:r>
            <a:endParaRPr lang="en-US" altLang="ko-KR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8000" dirty="0">
                <a:solidFill>
                  <a:srgbClr val="55C6DD"/>
                </a:solidFill>
              </a:rPr>
              <a:t>질의 응답</a:t>
            </a:r>
            <a:r>
              <a:rPr lang="ko-KR" alt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입니다</a:t>
            </a:r>
            <a:r>
              <a:rPr lang="en-US" altLang="ko-KR" sz="8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endParaRPr lang="ko-KR" altLang="en-US" sz="8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95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43" name="직사각형 42"/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76535" y="225492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999987" y="998023"/>
            <a:ext cx="641965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ü"/>
            </a:pP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심벌마크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태극문양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역동성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 +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프로펠러의 회전 이미지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latinLnBrk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강력한 추진력과 무한한 창공에 도전하는 대한항공의 의지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endParaRPr lang="en-US" altLang="ko-KR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endParaRPr lang="en-US" altLang="ko-KR" b="1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</a:pPr>
            <a:endParaRPr lang="en-US" altLang="ko-KR" sz="2400" b="1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ko-KR" altLang="en-US" sz="2400" b="1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로고</a:t>
            </a:r>
            <a:endParaRPr lang="en-US" altLang="ko-KR" sz="2400" b="1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endParaRPr lang="en-US" altLang="ko-KR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kern="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영문회사명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+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심벌마크를 포함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endParaRPr lang="en-US" altLang="ko-KR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☞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대한항공의 역할과 기업이념을 표현</a:t>
            </a:r>
            <a:endParaRPr lang="en-US" altLang="ko-KR" kern="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2049" name="_x247196976" descr="EMB00001e1417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2" y="998023"/>
            <a:ext cx="3196684" cy="24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47197056" descr="EMB00001e14172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2" y="3790949"/>
            <a:ext cx="3196684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55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9F672BE8-74A5-4E21-B8D6-19DA4CAA499C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4B0C12A-BAD2-4352-B705-FB492AF0CD8D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41DCBF-4378-4F05-89CC-87C7F40CF4E6}"/>
                </a:ext>
              </a:extLst>
            </p:cNvPr>
            <p:cNvSpPr txBox="1"/>
            <p:nvPr/>
          </p:nvSpPr>
          <p:spPr>
            <a:xfrm>
              <a:off x="1176535" y="225492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</a:t>
              </a: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2239986" y="1601595"/>
            <a:ext cx="39911" cy="4195766"/>
          </a:xfrm>
          <a:prstGeom prst="line">
            <a:avLst/>
          </a:prstGeom>
          <a:noFill/>
          <a:ln w="22225">
            <a:solidFill>
              <a:srgbClr val="55C6D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그룹 6"/>
          <p:cNvGrpSpPr/>
          <p:nvPr/>
        </p:nvGrpSpPr>
        <p:grpSpPr>
          <a:xfrm>
            <a:off x="2134691" y="1762936"/>
            <a:ext cx="251701" cy="276871"/>
            <a:chOff x="2444535" y="5299452"/>
            <a:chExt cx="368515" cy="368515"/>
          </a:xfrm>
        </p:grpSpPr>
        <p:sp>
          <p:nvSpPr>
            <p:cNvPr id="8" name="타원 7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solidFill>
              <a:srgbClr val="F4F6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373819" y="146027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1969.3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20632" y="1768784"/>
            <a:ext cx="20329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공사 민영화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설립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55" b="8943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4" y="1416344"/>
            <a:ext cx="1521776" cy="1208194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2134691" y="3017193"/>
            <a:ext cx="251701" cy="276871"/>
            <a:chOff x="2444535" y="5299452"/>
            <a:chExt cx="368515" cy="368515"/>
          </a:xfrm>
        </p:grpSpPr>
        <p:sp>
          <p:nvSpPr>
            <p:cNvPr id="37" name="타원 36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8" name="도넛 37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solidFill>
              <a:srgbClr val="F4F6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399053" y="2394280"/>
            <a:ext cx="40424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latinLnBrk="0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1972.4</a:t>
            </a:r>
          </a:p>
          <a:p>
            <a:pPr latinLnBrk="0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미주 여객노선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서울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~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로스앤젤레스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최초 개설</a:t>
            </a:r>
            <a:endParaRPr lang="ko-KR" altLang="en-US" sz="1200" b="0" i="0" dirty="0">
              <a:solidFill>
                <a:schemeClr val="bg1">
                  <a:lumMod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6" y="2663137"/>
            <a:ext cx="1507369" cy="94475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259941" y="3924895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endParaRPr lang="en-US" altLang="ko-KR" b="1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endParaRPr lang="en-US" altLang="ko-KR" b="1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1975.3</a:t>
            </a:r>
          </a:p>
          <a:p>
            <a:pPr latinLnBrk="0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유럽 여객노선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서울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~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파리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최초 개설</a:t>
            </a:r>
            <a:endParaRPr lang="ko-KR" altLang="en-US" sz="1200" b="0" i="0" dirty="0">
              <a:solidFill>
                <a:schemeClr val="bg1">
                  <a:lumMod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150664" y="4736172"/>
            <a:ext cx="251701" cy="276871"/>
            <a:chOff x="2444535" y="5299452"/>
            <a:chExt cx="368515" cy="368515"/>
          </a:xfrm>
        </p:grpSpPr>
        <p:sp>
          <p:nvSpPr>
            <p:cNvPr id="57" name="타원 56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8" name="도넛 57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solidFill>
              <a:srgbClr val="F4F6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2" y="4069196"/>
            <a:ext cx="1267290" cy="131913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279199" y="1479650"/>
            <a:ext cx="43852" cy="4287348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23" name="그룹 22"/>
          <p:cNvGrpSpPr/>
          <p:nvPr/>
        </p:nvGrpSpPr>
        <p:grpSpPr>
          <a:xfrm>
            <a:off x="6186846" y="1875990"/>
            <a:ext cx="251701" cy="276871"/>
            <a:chOff x="2444535" y="5299452"/>
            <a:chExt cx="368515" cy="368515"/>
          </a:xfrm>
        </p:grpSpPr>
        <p:sp>
          <p:nvSpPr>
            <p:cNvPr id="24" name="타원 23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5" name="도넛 24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84210" y="1676480"/>
            <a:ext cx="18926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1999.4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조양호 회장 취임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37" y="1464065"/>
            <a:ext cx="1342442" cy="11514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79" y="1468424"/>
            <a:ext cx="1676989" cy="1113647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233432" y="5083546"/>
            <a:ext cx="251701" cy="276871"/>
            <a:chOff x="2444535" y="5299452"/>
            <a:chExt cx="368515" cy="368515"/>
          </a:xfrm>
        </p:grpSpPr>
        <p:sp>
          <p:nvSpPr>
            <p:cNvPr id="30" name="타원 29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" name="도넛 30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70892" y="1475727"/>
            <a:ext cx="1262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2005.9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객실승무원 신 유니폼 착용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24528" y="308307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2000.6</a:t>
            </a:r>
          </a:p>
          <a:p>
            <a:pPr latinLnBrk="0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에어로멕시코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에어프랑스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</a:p>
          <a:p>
            <a:pPr latinLnBrk="0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델타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스카이팀 체결</a:t>
            </a:r>
            <a:endParaRPr lang="ko-KR" altLang="en-US" sz="12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189237" y="3332608"/>
            <a:ext cx="251701" cy="276871"/>
            <a:chOff x="2444535" y="5299452"/>
            <a:chExt cx="368515" cy="368515"/>
          </a:xfrm>
        </p:grpSpPr>
        <p:sp>
          <p:nvSpPr>
            <p:cNvPr id="39" name="타원 38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0" name="도넛 39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54" y="2848033"/>
            <a:ext cx="1309553" cy="131539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439368" y="4796843"/>
            <a:ext cx="202367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2005.6</a:t>
            </a:r>
          </a:p>
          <a:p>
            <a:pPr latinLnBrk="0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국제 항공화물 부문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 최초 달성</a:t>
            </a:r>
          </a:p>
          <a:p>
            <a:br>
              <a:rPr lang="ko-KR" altLang="en-US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" t="8667" r="1"/>
          <a:stretch/>
        </p:blipFill>
        <p:spPr>
          <a:xfrm>
            <a:off x="4480649" y="4461907"/>
            <a:ext cx="1732521" cy="1322805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10501189" y="1460271"/>
            <a:ext cx="43852" cy="4287348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42" name="그룹 41"/>
          <p:cNvGrpSpPr/>
          <p:nvPr/>
        </p:nvGrpSpPr>
        <p:grpSpPr>
          <a:xfrm>
            <a:off x="10385888" y="1815043"/>
            <a:ext cx="251701" cy="276871"/>
            <a:chOff x="2444535" y="5299452"/>
            <a:chExt cx="368515" cy="368515"/>
          </a:xfrm>
        </p:grpSpPr>
        <p:sp>
          <p:nvSpPr>
            <p:cNvPr id="43" name="타원 42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6" name="도넛 45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624546" y="4649666"/>
            <a:ext cx="15674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2017.2</a:t>
            </a:r>
          </a:p>
          <a:p>
            <a:pPr latinLnBrk="0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꿈의 비행기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B787-9 </a:t>
            </a:r>
          </a:p>
          <a:p>
            <a:pPr latinLnBrk="0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국내 첫 도입 </a:t>
            </a:r>
            <a:endParaRPr lang="ko-KR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862" y="4513162"/>
            <a:ext cx="1800247" cy="1271550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10414469" y="4938732"/>
            <a:ext cx="251701" cy="276871"/>
            <a:chOff x="2444535" y="5299452"/>
            <a:chExt cx="368515" cy="368515"/>
          </a:xfrm>
        </p:grpSpPr>
        <p:sp>
          <p:nvSpPr>
            <p:cNvPr id="50" name="타원 49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1" name="도넛 50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0615950" y="3056101"/>
            <a:ext cx="16485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2014.9</a:t>
            </a:r>
          </a:p>
          <a:p>
            <a:pPr latinLnBrk="0"/>
            <a:r>
              <a:rPr lang="ko-KR" altLang="en-US" sz="12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신규 여객 시스템</a:t>
            </a:r>
            <a:r>
              <a:rPr lang="en-US" altLang="ko-KR" sz="12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(PSS) </a:t>
            </a:r>
            <a:r>
              <a:rPr lang="ko-KR" altLang="en-US" sz="12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도입</a:t>
            </a:r>
            <a:endParaRPr lang="ko-KR" altLang="en-US" sz="1200" b="0" i="0" dirty="0">
              <a:solidFill>
                <a:srgbClr val="7F7F7F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397264" y="3376816"/>
            <a:ext cx="251701" cy="276871"/>
            <a:chOff x="2444535" y="5299452"/>
            <a:chExt cx="368515" cy="368515"/>
          </a:xfrm>
        </p:grpSpPr>
        <p:sp>
          <p:nvSpPr>
            <p:cNvPr id="53" name="타원 52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4" name="도넛 53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79" y="2976175"/>
            <a:ext cx="1816866" cy="118330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83" y="1464065"/>
            <a:ext cx="1342442" cy="115148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00" y="2848033"/>
            <a:ext cx="1309553" cy="131539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" t="8667" r="1"/>
          <a:stretch/>
        </p:blipFill>
        <p:spPr>
          <a:xfrm>
            <a:off x="4487295" y="4461907"/>
            <a:ext cx="1732521" cy="132280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08" y="4513162"/>
            <a:ext cx="1800247" cy="12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62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159606" y="1602345"/>
            <a:ext cx="39911" cy="4195766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" name="그룹 6"/>
          <p:cNvGrpSpPr/>
          <p:nvPr/>
        </p:nvGrpSpPr>
        <p:grpSpPr>
          <a:xfrm>
            <a:off x="2005678" y="1828316"/>
            <a:ext cx="251701" cy="276871"/>
            <a:chOff x="2444535" y="5299452"/>
            <a:chExt cx="368515" cy="368515"/>
          </a:xfrm>
        </p:grpSpPr>
        <p:sp>
          <p:nvSpPr>
            <p:cNvPr id="8" name="타원 7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292617" y="155314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1969.3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63396" y="1888794"/>
            <a:ext cx="163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공사 민영화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설립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55" b="8943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4" y="1416344"/>
            <a:ext cx="1521776" cy="1208194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2051292" y="3035607"/>
            <a:ext cx="251701" cy="276871"/>
            <a:chOff x="2444535" y="5299452"/>
            <a:chExt cx="368515" cy="368515"/>
          </a:xfrm>
        </p:grpSpPr>
        <p:sp>
          <p:nvSpPr>
            <p:cNvPr id="37" name="타원 36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8" name="도넛 37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308965" y="2514941"/>
            <a:ext cx="40424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latinLnBrk="0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1972.4</a:t>
            </a:r>
          </a:p>
          <a:p>
            <a:pPr latinLnBrk="0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미주 여객노선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서울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~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로스앤젤레스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최초 개설</a:t>
            </a:r>
            <a:endParaRPr lang="ko-KR" altLang="en-US" sz="1200" b="0" i="0" dirty="0">
              <a:solidFill>
                <a:schemeClr val="bg1">
                  <a:lumMod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6" y="2663137"/>
            <a:ext cx="1507369" cy="94475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259941" y="3924895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endParaRPr lang="en-US" altLang="ko-KR" b="1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endParaRPr lang="en-US" altLang="ko-KR" b="1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1975.3</a:t>
            </a:r>
          </a:p>
          <a:p>
            <a:pPr latinLnBrk="0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유럽 여객노선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서울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~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파리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최초 개설</a:t>
            </a:r>
            <a:endParaRPr lang="ko-KR" altLang="en-US" sz="1200" b="0" i="0" dirty="0">
              <a:solidFill>
                <a:schemeClr val="bg1">
                  <a:lumMod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076440" y="4742982"/>
            <a:ext cx="251701" cy="276871"/>
            <a:chOff x="2444535" y="5299452"/>
            <a:chExt cx="368515" cy="368515"/>
          </a:xfrm>
        </p:grpSpPr>
        <p:sp>
          <p:nvSpPr>
            <p:cNvPr id="57" name="타원 56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8" name="도넛 57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2" y="4069196"/>
            <a:ext cx="1267290" cy="131913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279199" y="1479650"/>
            <a:ext cx="43852" cy="4287348"/>
          </a:xfrm>
          <a:prstGeom prst="line">
            <a:avLst/>
          </a:prstGeom>
          <a:noFill/>
          <a:ln w="22225">
            <a:solidFill>
              <a:srgbClr val="55C6D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3" name="그룹 22"/>
          <p:cNvGrpSpPr/>
          <p:nvPr/>
        </p:nvGrpSpPr>
        <p:grpSpPr>
          <a:xfrm>
            <a:off x="6186846" y="1875990"/>
            <a:ext cx="251701" cy="276871"/>
            <a:chOff x="2444535" y="5299452"/>
            <a:chExt cx="368515" cy="368515"/>
          </a:xfrm>
        </p:grpSpPr>
        <p:sp>
          <p:nvSpPr>
            <p:cNvPr id="24" name="타원 23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5" name="도넛 24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solidFill>
              <a:srgbClr val="F4F6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84210" y="1676480"/>
            <a:ext cx="18926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1999.4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조양호 회장 취임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37" y="1464065"/>
            <a:ext cx="1342442" cy="11514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79" y="1468424"/>
            <a:ext cx="1676989" cy="1113647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233432" y="5083546"/>
            <a:ext cx="251701" cy="276871"/>
            <a:chOff x="2444535" y="5299452"/>
            <a:chExt cx="368515" cy="368515"/>
          </a:xfrm>
        </p:grpSpPr>
        <p:sp>
          <p:nvSpPr>
            <p:cNvPr id="30" name="타원 29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" name="도넛 30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solidFill>
              <a:srgbClr val="F4F6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70892" y="1475727"/>
            <a:ext cx="1262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2005.9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객실승무원 신 유니폼 착용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24528" y="308307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2000.6</a:t>
            </a:r>
          </a:p>
          <a:p>
            <a:pPr latinLnBrk="0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에어로멕시코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에어프랑스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</a:p>
          <a:p>
            <a:pPr latinLnBrk="0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델타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스카이팀 체결</a:t>
            </a:r>
            <a:endParaRPr lang="ko-KR" altLang="en-US" sz="12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189237" y="3332608"/>
            <a:ext cx="251701" cy="276871"/>
            <a:chOff x="2444535" y="5299452"/>
            <a:chExt cx="368515" cy="368515"/>
          </a:xfrm>
        </p:grpSpPr>
        <p:sp>
          <p:nvSpPr>
            <p:cNvPr id="39" name="타원 38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0" name="도넛 39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solidFill>
              <a:srgbClr val="F4F6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54" y="2848033"/>
            <a:ext cx="1309553" cy="131539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439368" y="4796843"/>
            <a:ext cx="202367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2005.6</a:t>
            </a:r>
          </a:p>
          <a:p>
            <a:pPr latinLnBrk="0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국제 항공화물 부문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 최초 달성</a:t>
            </a:r>
          </a:p>
          <a:p>
            <a:br>
              <a:rPr lang="ko-KR" altLang="en-US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" t="8667" r="1"/>
          <a:stretch/>
        </p:blipFill>
        <p:spPr>
          <a:xfrm>
            <a:off x="4480649" y="4461907"/>
            <a:ext cx="1732521" cy="1322805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10501189" y="1460271"/>
            <a:ext cx="43852" cy="4287348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42" name="그룹 41"/>
          <p:cNvGrpSpPr/>
          <p:nvPr/>
        </p:nvGrpSpPr>
        <p:grpSpPr>
          <a:xfrm>
            <a:off x="10385888" y="1815043"/>
            <a:ext cx="251701" cy="276871"/>
            <a:chOff x="2444535" y="5299452"/>
            <a:chExt cx="368515" cy="368515"/>
          </a:xfrm>
        </p:grpSpPr>
        <p:sp>
          <p:nvSpPr>
            <p:cNvPr id="43" name="타원 42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6" name="도넛 45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624546" y="4649666"/>
            <a:ext cx="15674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2017.2</a:t>
            </a:r>
          </a:p>
          <a:p>
            <a:pPr latinLnBrk="0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꿈의 비행기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B787-9 </a:t>
            </a:r>
          </a:p>
          <a:p>
            <a:pPr latinLnBrk="0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국내 첫 도입 </a:t>
            </a:r>
            <a:endParaRPr lang="ko-KR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862" y="4513162"/>
            <a:ext cx="1800247" cy="1271550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10414469" y="4938732"/>
            <a:ext cx="251701" cy="276871"/>
            <a:chOff x="2444535" y="5299452"/>
            <a:chExt cx="368515" cy="368515"/>
          </a:xfrm>
        </p:grpSpPr>
        <p:sp>
          <p:nvSpPr>
            <p:cNvPr id="50" name="타원 49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1" name="도넛 50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0615950" y="3056101"/>
            <a:ext cx="16485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2014.9</a:t>
            </a:r>
          </a:p>
          <a:p>
            <a:pPr latinLnBrk="0"/>
            <a:r>
              <a:rPr lang="ko-KR" altLang="en-US" sz="12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신규 여객 시스템</a:t>
            </a:r>
            <a:r>
              <a:rPr lang="en-US" altLang="ko-KR" sz="12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(PSS) </a:t>
            </a:r>
            <a:r>
              <a:rPr lang="ko-KR" altLang="en-US" sz="12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도입</a:t>
            </a:r>
            <a:endParaRPr lang="ko-KR" altLang="en-US" sz="1200" b="0" i="0" dirty="0">
              <a:solidFill>
                <a:srgbClr val="7F7F7F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397264" y="3376816"/>
            <a:ext cx="251701" cy="276871"/>
            <a:chOff x="2444535" y="5299452"/>
            <a:chExt cx="368515" cy="368515"/>
          </a:xfrm>
        </p:grpSpPr>
        <p:sp>
          <p:nvSpPr>
            <p:cNvPr id="53" name="타원 52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4" name="도넛 53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79" y="2976175"/>
            <a:ext cx="1816866" cy="1183302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871FA787-91C2-484B-9F0A-4CA056839B7E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B11B945-35FB-4367-ACEF-5E5E720F09C7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36DA2F-F8A9-4109-B58F-0C7B230E0F37}"/>
                </a:ext>
              </a:extLst>
            </p:cNvPr>
            <p:cNvSpPr txBox="1"/>
            <p:nvPr/>
          </p:nvSpPr>
          <p:spPr>
            <a:xfrm>
              <a:off x="1176535" y="225492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24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2159606" y="1602345"/>
            <a:ext cx="39911" cy="4195766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7" name="그룹 6"/>
          <p:cNvGrpSpPr/>
          <p:nvPr/>
        </p:nvGrpSpPr>
        <p:grpSpPr>
          <a:xfrm>
            <a:off x="2005678" y="1828316"/>
            <a:ext cx="251701" cy="276871"/>
            <a:chOff x="2444535" y="5299452"/>
            <a:chExt cx="368515" cy="368515"/>
          </a:xfrm>
        </p:grpSpPr>
        <p:sp>
          <p:nvSpPr>
            <p:cNvPr id="8" name="타원 7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292617" y="155314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1969.3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63396" y="1888794"/>
            <a:ext cx="163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공사 민영화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설립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55" b="8943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4" y="1416344"/>
            <a:ext cx="1521776" cy="1208194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2051292" y="3035607"/>
            <a:ext cx="251701" cy="276871"/>
            <a:chOff x="2444535" y="5299452"/>
            <a:chExt cx="368515" cy="368515"/>
          </a:xfrm>
        </p:grpSpPr>
        <p:sp>
          <p:nvSpPr>
            <p:cNvPr id="37" name="타원 36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8" name="도넛 37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308965" y="2514941"/>
            <a:ext cx="40424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latinLnBrk="0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1972.4</a:t>
            </a:r>
          </a:p>
          <a:p>
            <a:pPr latinLnBrk="0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미주 여객노선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서울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~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로스앤젤레스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최초 개설</a:t>
            </a:r>
            <a:endParaRPr lang="ko-KR" altLang="en-US" sz="1200" b="0" i="0" dirty="0">
              <a:solidFill>
                <a:schemeClr val="bg1">
                  <a:lumMod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6" y="2663137"/>
            <a:ext cx="1507369" cy="94475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259941" y="3924895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endParaRPr lang="en-US" altLang="ko-KR" b="1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endParaRPr lang="en-US" altLang="ko-KR" b="1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1975.3</a:t>
            </a:r>
          </a:p>
          <a:p>
            <a:pPr latinLnBrk="0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유럽 여객노선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latinLnBrk="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서울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~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파리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최초 개설</a:t>
            </a:r>
            <a:endParaRPr lang="ko-KR" altLang="en-US" sz="1200" b="0" i="0" dirty="0">
              <a:solidFill>
                <a:schemeClr val="bg1">
                  <a:lumMod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076440" y="4742982"/>
            <a:ext cx="251701" cy="276871"/>
            <a:chOff x="2444535" y="5299452"/>
            <a:chExt cx="368515" cy="368515"/>
          </a:xfrm>
        </p:grpSpPr>
        <p:sp>
          <p:nvSpPr>
            <p:cNvPr id="57" name="타원 56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8" name="도넛 57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2" y="4069196"/>
            <a:ext cx="1267290" cy="131913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6279199" y="1479650"/>
            <a:ext cx="43852" cy="4287348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23" name="그룹 22"/>
          <p:cNvGrpSpPr/>
          <p:nvPr/>
        </p:nvGrpSpPr>
        <p:grpSpPr>
          <a:xfrm>
            <a:off x="6186846" y="1875990"/>
            <a:ext cx="251701" cy="276871"/>
            <a:chOff x="2444535" y="5299452"/>
            <a:chExt cx="368515" cy="368515"/>
          </a:xfrm>
        </p:grpSpPr>
        <p:sp>
          <p:nvSpPr>
            <p:cNvPr id="24" name="타원 23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5" name="도넛 24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84210" y="1676480"/>
            <a:ext cx="18926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1999.4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조양호 회장 취임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37" y="1464065"/>
            <a:ext cx="1342442" cy="11514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79" y="1468424"/>
            <a:ext cx="1676989" cy="1113647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226261" y="5018998"/>
            <a:ext cx="251701" cy="276871"/>
            <a:chOff x="2444535" y="5299452"/>
            <a:chExt cx="368515" cy="368515"/>
          </a:xfrm>
        </p:grpSpPr>
        <p:sp>
          <p:nvSpPr>
            <p:cNvPr id="30" name="타원 29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" name="도넛 30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70892" y="1475727"/>
            <a:ext cx="1262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2005.9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객실승무원 신 유니폼 착용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24528" y="308307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2000.6</a:t>
            </a:r>
          </a:p>
          <a:p>
            <a:pPr latinLnBrk="0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에어로멕시코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에어프랑스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</a:p>
          <a:p>
            <a:pPr latinLnBrk="0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델타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스카이팀 체결</a:t>
            </a:r>
            <a:endParaRPr lang="ko-KR" altLang="en-US" sz="12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189237" y="3332608"/>
            <a:ext cx="251701" cy="276871"/>
            <a:chOff x="2444535" y="5299452"/>
            <a:chExt cx="368515" cy="368515"/>
          </a:xfrm>
        </p:grpSpPr>
        <p:sp>
          <p:nvSpPr>
            <p:cNvPr id="39" name="타원 38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0" name="도넛 39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54" y="2848033"/>
            <a:ext cx="1309553" cy="131539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439368" y="4796843"/>
            <a:ext cx="202367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2005.6</a:t>
            </a:r>
          </a:p>
          <a:p>
            <a:pPr latinLnBrk="0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대한항공 국제 항공화물 부문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 최초 달성</a:t>
            </a:r>
          </a:p>
          <a:p>
            <a:br>
              <a:rPr lang="ko-KR" altLang="en-US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endParaRPr lang="ko-KR" altLang="en-US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" t="8667" r="1"/>
          <a:stretch/>
        </p:blipFill>
        <p:spPr>
          <a:xfrm>
            <a:off x="4480649" y="4461907"/>
            <a:ext cx="1732521" cy="1322805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10501189" y="1460271"/>
            <a:ext cx="43852" cy="4287348"/>
          </a:xfrm>
          <a:prstGeom prst="line">
            <a:avLst/>
          </a:prstGeom>
          <a:ln>
            <a:solidFill>
              <a:srgbClr val="55C6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10385888" y="1815043"/>
            <a:ext cx="251701" cy="276871"/>
            <a:chOff x="2444535" y="5299452"/>
            <a:chExt cx="368515" cy="368515"/>
          </a:xfrm>
          <a:solidFill>
            <a:srgbClr val="55C6DD"/>
          </a:solidFill>
        </p:grpSpPr>
        <p:sp>
          <p:nvSpPr>
            <p:cNvPr id="43" name="타원 42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grpFill/>
            <a:ln>
              <a:solidFill>
                <a:srgbClr val="F4F6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6" name="도넛 45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grpFill/>
            <a:ln>
              <a:solidFill>
                <a:srgbClr val="F4F6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626045" y="4649666"/>
            <a:ext cx="15659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2017.2</a:t>
            </a:r>
          </a:p>
          <a:p>
            <a:pPr latinLnBrk="0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꿈의 비행기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B787-9 </a:t>
            </a:r>
          </a:p>
          <a:p>
            <a:pPr latinLnBrk="0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국내 첫 도입 </a:t>
            </a:r>
            <a:endParaRPr lang="ko-KR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862" y="4513162"/>
            <a:ext cx="1800247" cy="1271550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10414469" y="4938732"/>
            <a:ext cx="251701" cy="276871"/>
            <a:chOff x="2444535" y="5299452"/>
            <a:chExt cx="368515" cy="368515"/>
          </a:xfrm>
          <a:solidFill>
            <a:srgbClr val="55C6DD"/>
          </a:solidFill>
        </p:grpSpPr>
        <p:sp>
          <p:nvSpPr>
            <p:cNvPr id="50" name="타원 49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grpFill/>
            <a:ln>
              <a:solidFill>
                <a:srgbClr val="F4F6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1" name="도넛 50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grpFill/>
            <a:ln>
              <a:solidFill>
                <a:srgbClr val="F4F6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0615950" y="3056101"/>
            <a:ext cx="16485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2014.9</a:t>
            </a:r>
          </a:p>
          <a:p>
            <a:pPr latinLnBrk="0"/>
            <a:r>
              <a:rPr lang="ko-KR" altLang="en-US" sz="12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신규 여객 시스템</a:t>
            </a:r>
            <a:r>
              <a:rPr lang="en-US" altLang="ko-KR" sz="12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(PSS) </a:t>
            </a:r>
            <a:r>
              <a:rPr lang="ko-KR" altLang="en-US" sz="12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도입</a:t>
            </a:r>
            <a:endParaRPr lang="ko-KR" altLang="en-US" sz="1200" b="0" i="0" dirty="0">
              <a:solidFill>
                <a:srgbClr val="7F7F7F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397264" y="3376816"/>
            <a:ext cx="251701" cy="276871"/>
            <a:chOff x="2444535" y="5299452"/>
            <a:chExt cx="368515" cy="368515"/>
          </a:xfrm>
          <a:solidFill>
            <a:srgbClr val="55C6DD"/>
          </a:solidFill>
        </p:grpSpPr>
        <p:sp>
          <p:nvSpPr>
            <p:cNvPr id="53" name="타원 52"/>
            <p:cNvSpPr/>
            <p:nvPr/>
          </p:nvSpPr>
          <p:spPr>
            <a:xfrm>
              <a:off x="2444535" y="5299452"/>
              <a:ext cx="368515" cy="368515"/>
            </a:xfrm>
            <a:prstGeom prst="ellipse">
              <a:avLst/>
            </a:prstGeom>
            <a:grpFill/>
            <a:ln>
              <a:solidFill>
                <a:srgbClr val="F4F6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4" name="도넛 53"/>
            <p:cNvSpPr/>
            <p:nvPr/>
          </p:nvSpPr>
          <p:spPr>
            <a:xfrm>
              <a:off x="2533269" y="5388186"/>
              <a:ext cx="191049" cy="191049"/>
            </a:xfrm>
            <a:prstGeom prst="donut">
              <a:avLst>
                <a:gd name="adj" fmla="val 11486"/>
              </a:avLst>
            </a:prstGeom>
            <a:grpFill/>
            <a:ln>
              <a:solidFill>
                <a:srgbClr val="F4F6F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79" y="2976175"/>
            <a:ext cx="1816866" cy="1183302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7D529026-DCDD-4B84-8874-3FD435141DD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DC4ADCA-8D41-49B8-8454-414E3178F8A8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D5678C-D71A-499B-80D5-4D3200EA6745}"/>
                </a:ext>
              </a:extLst>
            </p:cNvPr>
            <p:cNvSpPr txBox="1"/>
            <p:nvPr/>
          </p:nvSpPr>
          <p:spPr>
            <a:xfrm>
              <a:off x="1176535" y="225492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14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856C68-1ED4-4AB3-9DEF-5DE3378DBD0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0CEAE-CE3D-465C-BFD6-A49943D691CC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B80383-A2CB-42A6-A9BB-149AB4431897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C2BBDE87-F8C1-45C9-8449-C19F2CCF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32" y="625602"/>
            <a:ext cx="1720343" cy="702397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체질 개선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026" name="Picture 2" descr="ë¶ì¤ ì´ë¯¸ì§ì ëí ì´ë¯¸ì§ ê²ìê²°ê³¼">
            <a:extLst>
              <a:ext uri="{FF2B5EF4-FFF2-40B4-BE49-F238E27FC236}">
                <a16:creationId xmlns:a16="http://schemas.microsoft.com/office/drawing/2014/main" id="{24DBAE61-7E26-42DE-B872-B87CB35E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18" y="1828529"/>
            <a:ext cx="4273423" cy="32009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CFC5FF5-6F9A-43A5-A483-AAB8CEAB5D18}"/>
              </a:ext>
            </a:extLst>
          </p:cNvPr>
          <p:cNvSpPr/>
          <p:nvPr/>
        </p:nvSpPr>
        <p:spPr>
          <a:xfrm>
            <a:off x="6768071" y="1670516"/>
            <a:ext cx="644434" cy="644434"/>
          </a:xfrm>
          <a:prstGeom prst="ellipse">
            <a:avLst/>
          </a:prstGeom>
          <a:solidFill>
            <a:schemeClr val="bg1"/>
          </a:solidFill>
          <a:ln w="76200">
            <a:solidFill>
              <a:srgbClr val="71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r>
            <a:endParaRPr lang="ko-KR" altLang="en-US" dirty="0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C4ED76-A8E5-4718-B205-DB0F50EADB68}"/>
              </a:ext>
            </a:extLst>
          </p:cNvPr>
          <p:cNvGrpSpPr/>
          <p:nvPr/>
        </p:nvGrpSpPr>
        <p:grpSpPr>
          <a:xfrm>
            <a:off x="7596472" y="1670516"/>
            <a:ext cx="3857896" cy="644434"/>
            <a:chOff x="7010399" y="1005782"/>
            <a:chExt cx="3857896" cy="644434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55AA40A-13AE-4570-9372-591D7EBCBC2F}"/>
                </a:ext>
              </a:extLst>
            </p:cNvPr>
            <p:cNvSpPr/>
            <p:nvPr/>
          </p:nvSpPr>
          <p:spPr>
            <a:xfrm>
              <a:off x="7010399" y="1005782"/>
              <a:ext cx="3857896" cy="644434"/>
            </a:xfrm>
            <a:custGeom>
              <a:avLst/>
              <a:gdLst>
                <a:gd name="connsiteX0" fmla="*/ 322216 w 3857896"/>
                <a:gd name="connsiteY0" fmla="*/ 0 h 644434"/>
                <a:gd name="connsiteX1" fmla="*/ 322217 w 3857896"/>
                <a:gd name="connsiteY1" fmla="*/ 0 h 644434"/>
                <a:gd name="connsiteX2" fmla="*/ 3535679 w 3857896"/>
                <a:gd name="connsiteY2" fmla="*/ 0 h 644434"/>
                <a:gd name="connsiteX3" fmla="*/ 3857896 w 3857896"/>
                <a:gd name="connsiteY3" fmla="*/ 322217 h 644434"/>
                <a:gd name="connsiteX4" fmla="*/ 3535679 w 3857896"/>
                <a:gd name="connsiteY4" fmla="*/ 644434 h 644434"/>
                <a:gd name="connsiteX5" fmla="*/ 322217 w 3857896"/>
                <a:gd name="connsiteY5" fmla="*/ 644434 h 644434"/>
                <a:gd name="connsiteX6" fmla="*/ 322216 w 3857896"/>
                <a:gd name="connsiteY6" fmla="*/ 644434 h 644434"/>
                <a:gd name="connsiteX7" fmla="*/ 322216 w 3857896"/>
                <a:gd name="connsiteY7" fmla="*/ 644434 h 644434"/>
                <a:gd name="connsiteX8" fmla="*/ 257279 w 3857896"/>
                <a:gd name="connsiteY8" fmla="*/ 637888 h 644434"/>
                <a:gd name="connsiteX9" fmla="*/ 0 w 3857896"/>
                <a:gd name="connsiteY9" fmla="*/ 322217 h 644434"/>
                <a:gd name="connsiteX10" fmla="*/ 257279 w 3857896"/>
                <a:gd name="connsiteY10" fmla="*/ 6546 h 644434"/>
                <a:gd name="connsiteX11" fmla="*/ 322216 w 3857896"/>
                <a:gd name="connsiteY11" fmla="*/ 0 h 64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896" h="644434">
                  <a:moveTo>
                    <a:pt x="322216" y="0"/>
                  </a:moveTo>
                  <a:lnTo>
                    <a:pt x="322217" y="0"/>
                  </a:lnTo>
                  <a:lnTo>
                    <a:pt x="3535679" y="0"/>
                  </a:lnTo>
                  <a:cubicBezTo>
                    <a:pt x="3713635" y="0"/>
                    <a:pt x="3857896" y="144261"/>
                    <a:pt x="3857896" y="322217"/>
                  </a:cubicBezTo>
                  <a:cubicBezTo>
                    <a:pt x="3857896" y="500173"/>
                    <a:pt x="3713635" y="644434"/>
                    <a:pt x="3535679" y="644434"/>
                  </a:cubicBezTo>
                  <a:lnTo>
                    <a:pt x="322217" y="644434"/>
                  </a:lnTo>
                  <a:lnTo>
                    <a:pt x="322216" y="644434"/>
                  </a:lnTo>
                  <a:lnTo>
                    <a:pt x="322216" y="644434"/>
                  </a:lnTo>
                  <a:lnTo>
                    <a:pt x="257279" y="637888"/>
                  </a:lnTo>
                  <a:cubicBezTo>
                    <a:pt x="110450" y="607842"/>
                    <a:pt x="0" y="477929"/>
                    <a:pt x="0" y="322217"/>
                  </a:cubicBezTo>
                  <a:cubicBezTo>
                    <a:pt x="0" y="166506"/>
                    <a:pt x="110450" y="36592"/>
                    <a:pt x="257279" y="6546"/>
                  </a:cubicBezTo>
                  <a:lnTo>
                    <a:pt x="322216" y="0"/>
                  </a:lnTo>
                  <a:close/>
                </a:path>
              </a:pathLst>
            </a:custGeom>
            <a:solidFill>
              <a:srgbClr val="71C2FF"/>
            </a:solidFill>
            <a:ln>
              <a:solidFill>
                <a:srgbClr val="71C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CDAFF47-55CA-4EEB-9475-10661BB5B2B7}"/>
                </a:ext>
              </a:extLst>
            </p:cNvPr>
            <p:cNvSpPr/>
            <p:nvPr/>
          </p:nvSpPr>
          <p:spPr>
            <a:xfrm>
              <a:off x="7104014" y="1097866"/>
              <a:ext cx="3670666" cy="471854"/>
            </a:xfrm>
            <a:custGeom>
              <a:avLst/>
              <a:gdLst>
                <a:gd name="connsiteX0" fmla="*/ 322216 w 3857896"/>
                <a:gd name="connsiteY0" fmla="*/ 0 h 644434"/>
                <a:gd name="connsiteX1" fmla="*/ 322217 w 3857896"/>
                <a:gd name="connsiteY1" fmla="*/ 0 h 644434"/>
                <a:gd name="connsiteX2" fmla="*/ 3535679 w 3857896"/>
                <a:gd name="connsiteY2" fmla="*/ 0 h 644434"/>
                <a:gd name="connsiteX3" fmla="*/ 3857896 w 3857896"/>
                <a:gd name="connsiteY3" fmla="*/ 322217 h 644434"/>
                <a:gd name="connsiteX4" fmla="*/ 3535679 w 3857896"/>
                <a:gd name="connsiteY4" fmla="*/ 644434 h 644434"/>
                <a:gd name="connsiteX5" fmla="*/ 322217 w 3857896"/>
                <a:gd name="connsiteY5" fmla="*/ 644434 h 644434"/>
                <a:gd name="connsiteX6" fmla="*/ 322216 w 3857896"/>
                <a:gd name="connsiteY6" fmla="*/ 644434 h 644434"/>
                <a:gd name="connsiteX7" fmla="*/ 322216 w 3857896"/>
                <a:gd name="connsiteY7" fmla="*/ 644434 h 644434"/>
                <a:gd name="connsiteX8" fmla="*/ 257279 w 3857896"/>
                <a:gd name="connsiteY8" fmla="*/ 637888 h 644434"/>
                <a:gd name="connsiteX9" fmla="*/ 0 w 3857896"/>
                <a:gd name="connsiteY9" fmla="*/ 322217 h 644434"/>
                <a:gd name="connsiteX10" fmla="*/ 257279 w 3857896"/>
                <a:gd name="connsiteY10" fmla="*/ 6546 h 644434"/>
                <a:gd name="connsiteX11" fmla="*/ 322216 w 3857896"/>
                <a:gd name="connsiteY11" fmla="*/ 0 h 64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896" h="644434">
                  <a:moveTo>
                    <a:pt x="322216" y="0"/>
                  </a:moveTo>
                  <a:lnTo>
                    <a:pt x="322217" y="0"/>
                  </a:lnTo>
                  <a:lnTo>
                    <a:pt x="3535679" y="0"/>
                  </a:lnTo>
                  <a:cubicBezTo>
                    <a:pt x="3713635" y="0"/>
                    <a:pt x="3857896" y="144261"/>
                    <a:pt x="3857896" y="322217"/>
                  </a:cubicBezTo>
                  <a:cubicBezTo>
                    <a:pt x="3857896" y="500173"/>
                    <a:pt x="3713635" y="644434"/>
                    <a:pt x="3535679" y="644434"/>
                  </a:cubicBezTo>
                  <a:lnTo>
                    <a:pt x="322217" y="644434"/>
                  </a:lnTo>
                  <a:lnTo>
                    <a:pt x="322216" y="644434"/>
                  </a:lnTo>
                  <a:lnTo>
                    <a:pt x="322216" y="644434"/>
                  </a:lnTo>
                  <a:lnTo>
                    <a:pt x="257279" y="637888"/>
                  </a:lnTo>
                  <a:cubicBezTo>
                    <a:pt x="110450" y="607842"/>
                    <a:pt x="0" y="477929"/>
                    <a:pt x="0" y="322217"/>
                  </a:cubicBezTo>
                  <a:cubicBezTo>
                    <a:pt x="0" y="166506"/>
                    <a:pt x="110450" y="36592"/>
                    <a:pt x="257279" y="6546"/>
                  </a:cubicBezTo>
                  <a:lnTo>
                    <a:pt x="3222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국영 기업체 중 가장 심각한 적자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5CFDC510-042F-457D-AC73-F2D76472FA37}"/>
              </a:ext>
            </a:extLst>
          </p:cNvPr>
          <p:cNvSpPr/>
          <p:nvPr/>
        </p:nvSpPr>
        <p:spPr>
          <a:xfrm>
            <a:off x="6768071" y="3109828"/>
            <a:ext cx="644434" cy="644434"/>
          </a:xfrm>
          <a:prstGeom prst="ellipse">
            <a:avLst/>
          </a:prstGeom>
          <a:solidFill>
            <a:schemeClr val="bg1"/>
          </a:solidFill>
          <a:ln w="76200">
            <a:solidFill>
              <a:srgbClr val="AFD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</a:t>
            </a:r>
            <a:endParaRPr lang="ko-KR" altLang="en-US" dirty="0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9EBB44-03A5-498A-89F9-08DE7B48E442}"/>
              </a:ext>
            </a:extLst>
          </p:cNvPr>
          <p:cNvGrpSpPr/>
          <p:nvPr/>
        </p:nvGrpSpPr>
        <p:grpSpPr>
          <a:xfrm>
            <a:off x="7596472" y="3109828"/>
            <a:ext cx="3857896" cy="644434"/>
            <a:chOff x="7010399" y="1005782"/>
            <a:chExt cx="3857896" cy="644434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0225BC5-4FDC-4F89-96AB-D3782708D7A9}"/>
                </a:ext>
              </a:extLst>
            </p:cNvPr>
            <p:cNvSpPr/>
            <p:nvPr/>
          </p:nvSpPr>
          <p:spPr>
            <a:xfrm>
              <a:off x="7010399" y="1005782"/>
              <a:ext cx="3857896" cy="644434"/>
            </a:xfrm>
            <a:custGeom>
              <a:avLst/>
              <a:gdLst>
                <a:gd name="connsiteX0" fmla="*/ 322216 w 3857896"/>
                <a:gd name="connsiteY0" fmla="*/ 0 h 644434"/>
                <a:gd name="connsiteX1" fmla="*/ 322217 w 3857896"/>
                <a:gd name="connsiteY1" fmla="*/ 0 h 644434"/>
                <a:gd name="connsiteX2" fmla="*/ 3535679 w 3857896"/>
                <a:gd name="connsiteY2" fmla="*/ 0 h 644434"/>
                <a:gd name="connsiteX3" fmla="*/ 3857896 w 3857896"/>
                <a:gd name="connsiteY3" fmla="*/ 322217 h 644434"/>
                <a:gd name="connsiteX4" fmla="*/ 3535679 w 3857896"/>
                <a:gd name="connsiteY4" fmla="*/ 644434 h 644434"/>
                <a:gd name="connsiteX5" fmla="*/ 322217 w 3857896"/>
                <a:gd name="connsiteY5" fmla="*/ 644434 h 644434"/>
                <a:gd name="connsiteX6" fmla="*/ 322216 w 3857896"/>
                <a:gd name="connsiteY6" fmla="*/ 644434 h 644434"/>
                <a:gd name="connsiteX7" fmla="*/ 322216 w 3857896"/>
                <a:gd name="connsiteY7" fmla="*/ 644434 h 644434"/>
                <a:gd name="connsiteX8" fmla="*/ 257279 w 3857896"/>
                <a:gd name="connsiteY8" fmla="*/ 637888 h 644434"/>
                <a:gd name="connsiteX9" fmla="*/ 0 w 3857896"/>
                <a:gd name="connsiteY9" fmla="*/ 322217 h 644434"/>
                <a:gd name="connsiteX10" fmla="*/ 257279 w 3857896"/>
                <a:gd name="connsiteY10" fmla="*/ 6546 h 644434"/>
                <a:gd name="connsiteX11" fmla="*/ 322216 w 3857896"/>
                <a:gd name="connsiteY11" fmla="*/ 0 h 64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896" h="644434">
                  <a:moveTo>
                    <a:pt x="322216" y="0"/>
                  </a:moveTo>
                  <a:lnTo>
                    <a:pt x="322217" y="0"/>
                  </a:lnTo>
                  <a:lnTo>
                    <a:pt x="3535679" y="0"/>
                  </a:lnTo>
                  <a:cubicBezTo>
                    <a:pt x="3713635" y="0"/>
                    <a:pt x="3857896" y="144261"/>
                    <a:pt x="3857896" y="322217"/>
                  </a:cubicBezTo>
                  <a:cubicBezTo>
                    <a:pt x="3857896" y="500173"/>
                    <a:pt x="3713635" y="644434"/>
                    <a:pt x="3535679" y="644434"/>
                  </a:cubicBezTo>
                  <a:lnTo>
                    <a:pt x="322217" y="644434"/>
                  </a:lnTo>
                  <a:lnTo>
                    <a:pt x="322216" y="644434"/>
                  </a:lnTo>
                  <a:lnTo>
                    <a:pt x="322216" y="644434"/>
                  </a:lnTo>
                  <a:lnTo>
                    <a:pt x="257279" y="637888"/>
                  </a:lnTo>
                  <a:cubicBezTo>
                    <a:pt x="110450" y="607842"/>
                    <a:pt x="0" y="477929"/>
                    <a:pt x="0" y="322217"/>
                  </a:cubicBezTo>
                  <a:cubicBezTo>
                    <a:pt x="0" y="166506"/>
                    <a:pt x="110450" y="36592"/>
                    <a:pt x="257279" y="6546"/>
                  </a:cubicBezTo>
                  <a:lnTo>
                    <a:pt x="322216" y="0"/>
                  </a:lnTo>
                  <a:close/>
                </a:path>
              </a:pathLst>
            </a:custGeom>
            <a:solidFill>
              <a:srgbClr val="AFDDFF"/>
            </a:solidFill>
            <a:ln>
              <a:solidFill>
                <a:srgbClr val="AFD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57B3A55-8664-429C-85C9-62EF9D4F0304}"/>
                </a:ext>
              </a:extLst>
            </p:cNvPr>
            <p:cNvSpPr/>
            <p:nvPr/>
          </p:nvSpPr>
          <p:spPr>
            <a:xfrm>
              <a:off x="7104014" y="1097866"/>
              <a:ext cx="3670666" cy="471854"/>
            </a:xfrm>
            <a:custGeom>
              <a:avLst/>
              <a:gdLst>
                <a:gd name="connsiteX0" fmla="*/ 322216 w 3857896"/>
                <a:gd name="connsiteY0" fmla="*/ 0 h 644434"/>
                <a:gd name="connsiteX1" fmla="*/ 322217 w 3857896"/>
                <a:gd name="connsiteY1" fmla="*/ 0 h 644434"/>
                <a:gd name="connsiteX2" fmla="*/ 3535679 w 3857896"/>
                <a:gd name="connsiteY2" fmla="*/ 0 h 644434"/>
                <a:gd name="connsiteX3" fmla="*/ 3857896 w 3857896"/>
                <a:gd name="connsiteY3" fmla="*/ 322217 h 644434"/>
                <a:gd name="connsiteX4" fmla="*/ 3535679 w 3857896"/>
                <a:gd name="connsiteY4" fmla="*/ 644434 h 644434"/>
                <a:gd name="connsiteX5" fmla="*/ 322217 w 3857896"/>
                <a:gd name="connsiteY5" fmla="*/ 644434 h 644434"/>
                <a:gd name="connsiteX6" fmla="*/ 322216 w 3857896"/>
                <a:gd name="connsiteY6" fmla="*/ 644434 h 644434"/>
                <a:gd name="connsiteX7" fmla="*/ 322216 w 3857896"/>
                <a:gd name="connsiteY7" fmla="*/ 644434 h 644434"/>
                <a:gd name="connsiteX8" fmla="*/ 257279 w 3857896"/>
                <a:gd name="connsiteY8" fmla="*/ 637888 h 644434"/>
                <a:gd name="connsiteX9" fmla="*/ 0 w 3857896"/>
                <a:gd name="connsiteY9" fmla="*/ 322217 h 644434"/>
                <a:gd name="connsiteX10" fmla="*/ 257279 w 3857896"/>
                <a:gd name="connsiteY10" fmla="*/ 6546 h 644434"/>
                <a:gd name="connsiteX11" fmla="*/ 322216 w 3857896"/>
                <a:gd name="connsiteY11" fmla="*/ 0 h 64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896" h="644434">
                  <a:moveTo>
                    <a:pt x="322216" y="0"/>
                  </a:moveTo>
                  <a:lnTo>
                    <a:pt x="322217" y="0"/>
                  </a:lnTo>
                  <a:lnTo>
                    <a:pt x="3535679" y="0"/>
                  </a:lnTo>
                  <a:cubicBezTo>
                    <a:pt x="3713635" y="0"/>
                    <a:pt x="3857896" y="144261"/>
                    <a:pt x="3857896" y="322217"/>
                  </a:cubicBezTo>
                  <a:cubicBezTo>
                    <a:pt x="3857896" y="500173"/>
                    <a:pt x="3713635" y="644434"/>
                    <a:pt x="3535679" y="644434"/>
                  </a:cubicBezTo>
                  <a:lnTo>
                    <a:pt x="322217" y="644434"/>
                  </a:lnTo>
                  <a:lnTo>
                    <a:pt x="322216" y="644434"/>
                  </a:lnTo>
                  <a:lnTo>
                    <a:pt x="322216" y="644434"/>
                  </a:lnTo>
                  <a:lnTo>
                    <a:pt x="257279" y="637888"/>
                  </a:lnTo>
                  <a:cubicBezTo>
                    <a:pt x="110450" y="607842"/>
                    <a:pt x="0" y="477929"/>
                    <a:pt x="0" y="322217"/>
                  </a:cubicBezTo>
                  <a:cubicBezTo>
                    <a:pt x="0" y="166506"/>
                    <a:pt x="110450" y="36592"/>
                    <a:pt x="257279" y="6546"/>
                  </a:cubicBezTo>
                  <a:lnTo>
                    <a:pt x="3222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항공기 노화로 인한 잦은 고장과 결항</a:t>
              </a: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32B8CF9E-4195-4BFB-B136-586AC1FD6464}"/>
              </a:ext>
            </a:extLst>
          </p:cNvPr>
          <p:cNvSpPr/>
          <p:nvPr/>
        </p:nvSpPr>
        <p:spPr>
          <a:xfrm>
            <a:off x="6768071" y="4533900"/>
            <a:ext cx="644434" cy="644434"/>
          </a:xfrm>
          <a:prstGeom prst="ellipse">
            <a:avLst/>
          </a:prstGeom>
          <a:solidFill>
            <a:schemeClr val="bg1"/>
          </a:solidFill>
          <a:ln w="76200">
            <a:solidFill>
              <a:srgbClr val="D5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</a:t>
            </a:r>
            <a:endParaRPr lang="ko-KR" altLang="en-US" dirty="0">
              <a:solidFill>
                <a:srgbClr val="7F7F7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02C423-ADBE-43B2-BEEB-75D56B949F24}"/>
              </a:ext>
            </a:extLst>
          </p:cNvPr>
          <p:cNvGrpSpPr/>
          <p:nvPr/>
        </p:nvGrpSpPr>
        <p:grpSpPr>
          <a:xfrm>
            <a:off x="7596472" y="4533900"/>
            <a:ext cx="3857896" cy="644434"/>
            <a:chOff x="7010399" y="1005782"/>
            <a:chExt cx="3857896" cy="644434"/>
          </a:xfrm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E2DD37D-F001-4F00-86DA-B8310D762635}"/>
                </a:ext>
              </a:extLst>
            </p:cNvPr>
            <p:cNvSpPr/>
            <p:nvPr/>
          </p:nvSpPr>
          <p:spPr>
            <a:xfrm>
              <a:off x="7010399" y="1005782"/>
              <a:ext cx="3857896" cy="644434"/>
            </a:xfrm>
            <a:custGeom>
              <a:avLst/>
              <a:gdLst>
                <a:gd name="connsiteX0" fmla="*/ 322216 w 3857896"/>
                <a:gd name="connsiteY0" fmla="*/ 0 h 644434"/>
                <a:gd name="connsiteX1" fmla="*/ 322217 w 3857896"/>
                <a:gd name="connsiteY1" fmla="*/ 0 h 644434"/>
                <a:gd name="connsiteX2" fmla="*/ 3535679 w 3857896"/>
                <a:gd name="connsiteY2" fmla="*/ 0 h 644434"/>
                <a:gd name="connsiteX3" fmla="*/ 3857896 w 3857896"/>
                <a:gd name="connsiteY3" fmla="*/ 322217 h 644434"/>
                <a:gd name="connsiteX4" fmla="*/ 3535679 w 3857896"/>
                <a:gd name="connsiteY4" fmla="*/ 644434 h 644434"/>
                <a:gd name="connsiteX5" fmla="*/ 322217 w 3857896"/>
                <a:gd name="connsiteY5" fmla="*/ 644434 h 644434"/>
                <a:gd name="connsiteX6" fmla="*/ 322216 w 3857896"/>
                <a:gd name="connsiteY6" fmla="*/ 644434 h 644434"/>
                <a:gd name="connsiteX7" fmla="*/ 322216 w 3857896"/>
                <a:gd name="connsiteY7" fmla="*/ 644434 h 644434"/>
                <a:gd name="connsiteX8" fmla="*/ 257279 w 3857896"/>
                <a:gd name="connsiteY8" fmla="*/ 637888 h 644434"/>
                <a:gd name="connsiteX9" fmla="*/ 0 w 3857896"/>
                <a:gd name="connsiteY9" fmla="*/ 322217 h 644434"/>
                <a:gd name="connsiteX10" fmla="*/ 257279 w 3857896"/>
                <a:gd name="connsiteY10" fmla="*/ 6546 h 644434"/>
                <a:gd name="connsiteX11" fmla="*/ 322216 w 3857896"/>
                <a:gd name="connsiteY11" fmla="*/ 0 h 64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896" h="644434">
                  <a:moveTo>
                    <a:pt x="322216" y="0"/>
                  </a:moveTo>
                  <a:lnTo>
                    <a:pt x="322217" y="0"/>
                  </a:lnTo>
                  <a:lnTo>
                    <a:pt x="3535679" y="0"/>
                  </a:lnTo>
                  <a:cubicBezTo>
                    <a:pt x="3713635" y="0"/>
                    <a:pt x="3857896" y="144261"/>
                    <a:pt x="3857896" y="322217"/>
                  </a:cubicBezTo>
                  <a:cubicBezTo>
                    <a:pt x="3857896" y="500173"/>
                    <a:pt x="3713635" y="644434"/>
                    <a:pt x="3535679" y="644434"/>
                  </a:cubicBezTo>
                  <a:lnTo>
                    <a:pt x="322217" y="644434"/>
                  </a:lnTo>
                  <a:lnTo>
                    <a:pt x="322216" y="644434"/>
                  </a:lnTo>
                  <a:lnTo>
                    <a:pt x="322216" y="644434"/>
                  </a:lnTo>
                  <a:lnTo>
                    <a:pt x="257279" y="637888"/>
                  </a:lnTo>
                  <a:cubicBezTo>
                    <a:pt x="110450" y="607842"/>
                    <a:pt x="0" y="477929"/>
                    <a:pt x="0" y="322217"/>
                  </a:cubicBezTo>
                  <a:cubicBezTo>
                    <a:pt x="0" y="166506"/>
                    <a:pt x="110450" y="36592"/>
                    <a:pt x="257279" y="6546"/>
                  </a:cubicBezTo>
                  <a:lnTo>
                    <a:pt x="322216" y="0"/>
                  </a:lnTo>
                  <a:close/>
                </a:path>
              </a:pathLst>
            </a:custGeom>
            <a:solidFill>
              <a:srgbClr val="D5EDFF"/>
            </a:solidFill>
            <a:ln>
              <a:solidFill>
                <a:srgbClr val="D5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3F65079E-BD45-44D7-A41C-34A344D0744F}"/>
                </a:ext>
              </a:extLst>
            </p:cNvPr>
            <p:cNvSpPr/>
            <p:nvPr/>
          </p:nvSpPr>
          <p:spPr>
            <a:xfrm>
              <a:off x="7104014" y="1097866"/>
              <a:ext cx="3670666" cy="471854"/>
            </a:xfrm>
            <a:custGeom>
              <a:avLst/>
              <a:gdLst>
                <a:gd name="connsiteX0" fmla="*/ 322216 w 3857896"/>
                <a:gd name="connsiteY0" fmla="*/ 0 h 644434"/>
                <a:gd name="connsiteX1" fmla="*/ 322217 w 3857896"/>
                <a:gd name="connsiteY1" fmla="*/ 0 h 644434"/>
                <a:gd name="connsiteX2" fmla="*/ 3535679 w 3857896"/>
                <a:gd name="connsiteY2" fmla="*/ 0 h 644434"/>
                <a:gd name="connsiteX3" fmla="*/ 3857896 w 3857896"/>
                <a:gd name="connsiteY3" fmla="*/ 322217 h 644434"/>
                <a:gd name="connsiteX4" fmla="*/ 3535679 w 3857896"/>
                <a:gd name="connsiteY4" fmla="*/ 644434 h 644434"/>
                <a:gd name="connsiteX5" fmla="*/ 322217 w 3857896"/>
                <a:gd name="connsiteY5" fmla="*/ 644434 h 644434"/>
                <a:gd name="connsiteX6" fmla="*/ 322216 w 3857896"/>
                <a:gd name="connsiteY6" fmla="*/ 644434 h 644434"/>
                <a:gd name="connsiteX7" fmla="*/ 322216 w 3857896"/>
                <a:gd name="connsiteY7" fmla="*/ 644434 h 644434"/>
                <a:gd name="connsiteX8" fmla="*/ 257279 w 3857896"/>
                <a:gd name="connsiteY8" fmla="*/ 637888 h 644434"/>
                <a:gd name="connsiteX9" fmla="*/ 0 w 3857896"/>
                <a:gd name="connsiteY9" fmla="*/ 322217 h 644434"/>
                <a:gd name="connsiteX10" fmla="*/ 257279 w 3857896"/>
                <a:gd name="connsiteY10" fmla="*/ 6546 h 644434"/>
                <a:gd name="connsiteX11" fmla="*/ 322216 w 3857896"/>
                <a:gd name="connsiteY11" fmla="*/ 0 h 64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57896" h="644434">
                  <a:moveTo>
                    <a:pt x="322216" y="0"/>
                  </a:moveTo>
                  <a:lnTo>
                    <a:pt x="322217" y="0"/>
                  </a:lnTo>
                  <a:lnTo>
                    <a:pt x="3535679" y="0"/>
                  </a:lnTo>
                  <a:cubicBezTo>
                    <a:pt x="3713635" y="0"/>
                    <a:pt x="3857896" y="144261"/>
                    <a:pt x="3857896" y="322217"/>
                  </a:cubicBezTo>
                  <a:cubicBezTo>
                    <a:pt x="3857896" y="500173"/>
                    <a:pt x="3713635" y="644434"/>
                    <a:pt x="3535679" y="644434"/>
                  </a:cubicBezTo>
                  <a:lnTo>
                    <a:pt x="322217" y="644434"/>
                  </a:lnTo>
                  <a:lnTo>
                    <a:pt x="322216" y="644434"/>
                  </a:lnTo>
                  <a:lnTo>
                    <a:pt x="322216" y="644434"/>
                  </a:lnTo>
                  <a:lnTo>
                    <a:pt x="257279" y="637888"/>
                  </a:lnTo>
                  <a:cubicBezTo>
                    <a:pt x="110450" y="607842"/>
                    <a:pt x="0" y="477929"/>
                    <a:pt x="0" y="322217"/>
                  </a:cubicBezTo>
                  <a:cubicBezTo>
                    <a:pt x="0" y="166506"/>
                    <a:pt x="110450" y="36592"/>
                    <a:pt x="257279" y="6546"/>
                  </a:cubicBezTo>
                  <a:lnTo>
                    <a:pt x="3222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아시아 지역 항공사 </a:t>
              </a:r>
              <a:r>
                <a:rPr lang="en-US" altLang="ko-KR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11</a:t>
              </a:r>
              <a:r>
                <a:rPr lang="ko-KR" altLang="en-US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개 중 </a:t>
              </a:r>
              <a:r>
                <a:rPr lang="en-US" altLang="ko-KR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11</a:t>
              </a:r>
              <a:r>
                <a:rPr lang="ko-KR" altLang="en-US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479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856C68-1ED4-4AB3-9DEF-5DE3378DBD00}"/>
              </a:ext>
            </a:extLst>
          </p:cNvPr>
          <p:cNvGrpSpPr/>
          <p:nvPr/>
        </p:nvGrpSpPr>
        <p:grpSpPr>
          <a:xfrm>
            <a:off x="-2367" y="225492"/>
            <a:ext cx="2363842" cy="484036"/>
            <a:chOff x="-2367" y="225492"/>
            <a:chExt cx="2363842" cy="48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0CEAE-CE3D-465C-BFD6-A49943D691CC}"/>
                </a:ext>
              </a:extLst>
            </p:cNvPr>
            <p:cNvSpPr/>
            <p:nvPr/>
          </p:nvSpPr>
          <p:spPr>
            <a:xfrm>
              <a:off x="-2367" y="625622"/>
              <a:ext cx="2363841" cy="83906"/>
            </a:xfrm>
            <a:prstGeom prst="rect">
              <a:avLst/>
            </a:prstGeom>
            <a:solidFill>
              <a:srgbClr val="55C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B80383-A2CB-42A6-A9BB-149AB4431897}"/>
                </a:ext>
              </a:extLst>
            </p:cNvPr>
            <p:cNvSpPr txBox="1"/>
            <p:nvPr/>
          </p:nvSpPr>
          <p:spPr>
            <a:xfrm>
              <a:off x="641132" y="225492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대한 항공 전략</a:t>
              </a:r>
            </a:p>
          </p:txBody>
        </p:sp>
      </p:grpSp>
      <p:sp>
        <p:nvSpPr>
          <p:cNvPr id="7" name="제목 2">
            <a:extLst>
              <a:ext uri="{FF2B5EF4-FFF2-40B4-BE49-F238E27FC236}">
                <a16:creationId xmlns:a16="http://schemas.microsoft.com/office/drawing/2014/main" id="{723401A7-98DA-44E9-B9EC-82E8427D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32" y="625602"/>
            <a:ext cx="1720343" cy="702397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체질 개선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97BE89-F992-412F-AC4B-DABE1A3F8A95}"/>
              </a:ext>
            </a:extLst>
          </p:cNvPr>
          <p:cNvGrpSpPr/>
          <p:nvPr/>
        </p:nvGrpSpPr>
        <p:grpSpPr>
          <a:xfrm>
            <a:off x="2190514" y="1470934"/>
            <a:ext cx="7737947" cy="1506370"/>
            <a:chOff x="1501303" y="1490662"/>
            <a:chExt cx="10170900" cy="1980000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015E7A5-B009-46BC-A336-41E2CE6B1FC5}"/>
                </a:ext>
              </a:extLst>
            </p:cNvPr>
            <p:cNvSpPr/>
            <p:nvPr/>
          </p:nvSpPr>
          <p:spPr>
            <a:xfrm>
              <a:off x="2996728" y="1490662"/>
              <a:ext cx="8675475" cy="1980000"/>
            </a:xfrm>
            <a:custGeom>
              <a:avLst/>
              <a:gdLst>
                <a:gd name="connsiteX0" fmla="*/ 0 w 8675475"/>
                <a:gd name="connsiteY0" fmla="*/ 0 h 1980000"/>
                <a:gd name="connsiteX1" fmla="*/ 6695475 w 8675475"/>
                <a:gd name="connsiteY1" fmla="*/ 0 h 1980000"/>
                <a:gd name="connsiteX2" fmla="*/ 7261697 w 8675475"/>
                <a:gd name="connsiteY2" fmla="*/ 0 h 1980000"/>
                <a:gd name="connsiteX3" fmla="*/ 7685475 w 8675475"/>
                <a:gd name="connsiteY3" fmla="*/ 0 h 1980000"/>
                <a:gd name="connsiteX4" fmla="*/ 8675475 w 8675475"/>
                <a:gd name="connsiteY4" fmla="*/ 990000 h 1980000"/>
                <a:gd name="connsiteX5" fmla="*/ 7685475 w 8675475"/>
                <a:gd name="connsiteY5" fmla="*/ 1980000 h 1980000"/>
                <a:gd name="connsiteX6" fmla="*/ 7261697 w 8675475"/>
                <a:gd name="connsiteY6" fmla="*/ 1980000 h 1980000"/>
                <a:gd name="connsiteX7" fmla="*/ 6695475 w 8675475"/>
                <a:gd name="connsiteY7" fmla="*/ 1980000 h 1980000"/>
                <a:gd name="connsiteX8" fmla="*/ 0 w 8675475"/>
                <a:gd name="connsiteY8" fmla="*/ 1980000 h 19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5475" h="1980000">
                  <a:moveTo>
                    <a:pt x="0" y="0"/>
                  </a:moveTo>
                  <a:lnTo>
                    <a:pt x="6695475" y="0"/>
                  </a:lnTo>
                  <a:lnTo>
                    <a:pt x="7261697" y="0"/>
                  </a:lnTo>
                  <a:lnTo>
                    <a:pt x="7685475" y="0"/>
                  </a:lnTo>
                  <a:cubicBezTo>
                    <a:pt x="8232237" y="0"/>
                    <a:pt x="8675475" y="443238"/>
                    <a:pt x="8675475" y="990000"/>
                  </a:cubicBezTo>
                  <a:cubicBezTo>
                    <a:pt x="8675475" y="1536762"/>
                    <a:pt x="8232237" y="1980000"/>
                    <a:pt x="7685475" y="1980000"/>
                  </a:cubicBezTo>
                  <a:lnTo>
                    <a:pt x="7261697" y="1980000"/>
                  </a:lnTo>
                  <a:lnTo>
                    <a:pt x="6695475" y="1980000"/>
                  </a:lnTo>
                  <a:lnTo>
                    <a:pt x="0" y="1980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rgbClr val="8BC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60000">
                <a:spcAft>
                  <a:spcPts val="1000"/>
                </a:spcAft>
              </a:pPr>
              <a:r>
                <a:rPr lang="en-US" altLang="ko-KR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1969</a:t>
              </a:r>
              <a:r>
                <a:rPr lang="ko-KR" altLang="en-US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년 보잉 </a:t>
              </a:r>
              <a:r>
                <a:rPr lang="en-US" altLang="ko-KR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720 </a:t>
              </a:r>
              <a:r>
                <a:rPr lang="ko-KR" altLang="en-US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항공기 도입</a:t>
              </a:r>
            </a:p>
          </p:txBody>
        </p:sp>
        <p:pic>
          <p:nvPicPr>
            <p:cNvPr id="2050" name="Picture 2" descr="Korean Air Lines Boeing 707 Haafke.jpg">
              <a:extLst>
                <a:ext uri="{FF2B5EF4-FFF2-40B4-BE49-F238E27FC236}">
                  <a16:creationId xmlns:a16="http://schemas.microsoft.com/office/drawing/2014/main" id="{F0E9EB57-5230-4224-B6A4-8A6CA6E8F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303" y="1524000"/>
              <a:ext cx="2857500" cy="1905000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8BCD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1886605-7178-4E16-9D9F-A1942AF8C504}"/>
              </a:ext>
            </a:extLst>
          </p:cNvPr>
          <p:cNvGrpSpPr/>
          <p:nvPr/>
        </p:nvGrpSpPr>
        <p:grpSpPr>
          <a:xfrm>
            <a:off x="2190515" y="3242584"/>
            <a:ext cx="7737946" cy="1506370"/>
            <a:chOff x="1501303" y="4119562"/>
            <a:chExt cx="10170899" cy="1980000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16167C4-1927-455E-A226-3083BBC5F4EA}"/>
                </a:ext>
              </a:extLst>
            </p:cNvPr>
            <p:cNvSpPr/>
            <p:nvPr/>
          </p:nvSpPr>
          <p:spPr>
            <a:xfrm>
              <a:off x="2996727" y="4119562"/>
              <a:ext cx="8675475" cy="1980000"/>
            </a:xfrm>
            <a:custGeom>
              <a:avLst/>
              <a:gdLst>
                <a:gd name="connsiteX0" fmla="*/ 0 w 8675475"/>
                <a:gd name="connsiteY0" fmla="*/ 0 h 1980000"/>
                <a:gd name="connsiteX1" fmla="*/ 6695475 w 8675475"/>
                <a:gd name="connsiteY1" fmla="*/ 0 h 1980000"/>
                <a:gd name="connsiteX2" fmla="*/ 7261697 w 8675475"/>
                <a:gd name="connsiteY2" fmla="*/ 0 h 1980000"/>
                <a:gd name="connsiteX3" fmla="*/ 7685475 w 8675475"/>
                <a:gd name="connsiteY3" fmla="*/ 0 h 1980000"/>
                <a:gd name="connsiteX4" fmla="*/ 8675475 w 8675475"/>
                <a:gd name="connsiteY4" fmla="*/ 990000 h 1980000"/>
                <a:gd name="connsiteX5" fmla="*/ 7685475 w 8675475"/>
                <a:gd name="connsiteY5" fmla="*/ 1980000 h 1980000"/>
                <a:gd name="connsiteX6" fmla="*/ 7261697 w 8675475"/>
                <a:gd name="connsiteY6" fmla="*/ 1980000 h 1980000"/>
                <a:gd name="connsiteX7" fmla="*/ 6695475 w 8675475"/>
                <a:gd name="connsiteY7" fmla="*/ 1980000 h 1980000"/>
                <a:gd name="connsiteX8" fmla="*/ 0 w 8675475"/>
                <a:gd name="connsiteY8" fmla="*/ 1980000 h 19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5475" h="1980000">
                  <a:moveTo>
                    <a:pt x="0" y="0"/>
                  </a:moveTo>
                  <a:lnTo>
                    <a:pt x="6695475" y="0"/>
                  </a:lnTo>
                  <a:lnTo>
                    <a:pt x="7261697" y="0"/>
                  </a:lnTo>
                  <a:lnTo>
                    <a:pt x="7685475" y="0"/>
                  </a:lnTo>
                  <a:cubicBezTo>
                    <a:pt x="8232237" y="0"/>
                    <a:pt x="8675475" y="443238"/>
                    <a:pt x="8675475" y="990000"/>
                  </a:cubicBezTo>
                  <a:cubicBezTo>
                    <a:pt x="8675475" y="1536762"/>
                    <a:pt x="8232237" y="1980000"/>
                    <a:pt x="7685475" y="1980000"/>
                  </a:cubicBezTo>
                  <a:lnTo>
                    <a:pt x="7261697" y="1980000"/>
                  </a:lnTo>
                  <a:lnTo>
                    <a:pt x="6695475" y="1980000"/>
                  </a:lnTo>
                  <a:lnTo>
                    <a:pt x="0" y="1980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rgbClr val="BDE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60000">
                <a:spcAft>
                  <a:spcPts val="1000"/>
                </a:spcAft>
              </a:pPr>
              <a:r>
                <a:rPr lang="ko-KR" altLang="en-US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다양한 해외 노선 운항</a:t>
              </a:r>
              <a:endParaRPr lang="en-US" altLang="ko-KR" sz="24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marL="1260000"/>
              <a:r>
                <a:rPr lang="ko-KR" altLang="en-US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→한국기업 중동 진출과 맞물려 호황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F98127-9E8D-45F1-BD73-DA9E70889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03" y="4151699"/>
              <a:ext cx="2857501" cy="1906587"/>
            </a:xfrm>
            <a:prstGeom prst="roundRect">
              <a:avLst>
                <a:gd name="adj" fmla="val 50000"/>
              </a:avLst>
            </a:prstGeom>
            <a:ln w="76200">
              <a:solidFill>
                <a:srgbClr val="BDE3FF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9B3B0E-A98C-4B23-BE6C-739B2F9E9EFA}"/>
              </a:ext>
            </a:extLst>
          </p:cNvPr>
          <p:cNvGrpSpPr/>
          <p:nvPr/>
        </p:nvGrpSpPr>
        <p:grpSpPr>
          <a:xfrm>
            <a:off x="2190514" y="5038684"/>
            <a:ext cx="7737947" cy="1506370"/>
            <a:chOff x="2190514" y="5038684"/>
            <a:chExt cx="7737947" cy="1506370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6BD988C-876C-4819-9C2C-DDC3669C6F96}"/>
                </a:ext>
              </a:extLst>
            </p:cNvPr>
            <p:cNvSpPr/>
            <p:nvPr/>
          </p:nvSpPr>
          <p:spPr>
            <a:xfrm>
              <a:off x="3328223" y="5038684"/>
              <a:ext cx="6600238" cy="1506370"/>
            </a:xfrm>
            <a:custGeom>
              <a:avLst/>
              <a:gdLst>
                <a:gd name="connsiteX0" fmla="*/ 0 w 8675475"/>
                <a:gd name="connsiteY0" fmla="*/ 0 h 1980000"/>
                <a:gd name="connsiteX1" fmla="*/ 6695475 w 8675475"/>
                <a:gd name="connsiteY1" fmla="*/ 0 h 1980000"/>
                <a:gd name="connsiteX2" fmla="*/ 7261697 w 8675475"/>
                <a:gd name="connsiteY2" fmla="*/ 0 h 1980000"/>
                <a:gd name="connsiteX3" fmla="*/ 7685475 w 8675475"/>
                <a:gd name="connsiteY3" fmla="*/ 0 h 1980000"/>
                <a:gd name="connsiteX4" fmla="*/ 8675475 w 8675475"/>
                <a:gd name="connsiteY4" fmla="*/ 990000 h 1980000"/>
                <a:gd name="connsiteX5" fmla="*/ 7685475 w 8675475"/>
                <a:gd name="connsiteY5" fmla="*/ 1980000 h 1980000"/>
                <a:gd name="connsiteX6" fmla="*/ 7261697 w 8675475"/>
                <a:gd name="connsiteY6" fmla="*/ 1980000 h 1980000"/>
                <a:gd name="connsiteX7" fmla="*/ 6695475 w 8675475"/>
                <a:gd name="connsiteY7" fmla="*/ 1980000 h 1980000"/>
                <a:gd name="connsiteX8" fmla="*/ 0 w 8675475"/>
                <a:gd name="connsiteY8" fmla="*/ 1980000 h 19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5475" h="1980000">
                  <a:moveTo>
                    <a:pt x="0" y="0"/>
                  </a:moveTo>
                  <a:lnTo>
                    <a:pt x="6695475" y="0"/>
                  </a:lnTo>
                  <a:lnTo>
                    <a:pt x="7261697" y="0"/>
                  </a:lnTo>
                  <a:lnTo>
                    <a:pt x="7685475" y="0"/>
                  </a:lnTo>
                  <a:cubicBezTo>
                    <a:pt x="8232237" y="0"/>
                    <a:pt x="8675475" y="443238"/>
                    <a:pt x="8675475" y="990000"/>
                  </a:cubicBezTo>
                  <a:cubicBezTo>
                    <a:pt x="8675475" y="1536762"/>
                    <a:pt x="8232237" y="1980000"/>
                    <a:pt x="7685475" y="1980000"/>
                  </a:cubicBezTo>
                  <a:lnTo>
                    <a:pt x="7261697" y="1980000"/>
                  </a:lnTo>
                  <a:lnTo>
                    <a:pt x="6695475" y="1980000"/>
                  </a:lnTo>
                  <a:lnTo>
                    <a:pt x="0" y="1980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rgbClr val="D5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60000">
                <a:spcAft>
                  <a:spcPts val="1000"/>
                </a:spcAft>
              </a:pPr>
              <a:r>
                <a:rPr lang="en-US" altLang="ko-KR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1988</a:t>
              </a:r>
              <a:r>
                <a:rPr lang="ko-KR" altLang="en-US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년 서울 올림픽 공식 항공사 지정</a:t>
              </a:r>
              <a:endParaRPr lang="en-US" altLang="ko-KR" sz="2400" dirty="0">
                <a:solidFill>
                  <a:srgbClr val="7F7F7F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marL="1260000">
                <a:spcAft>
                  <a:spcPts val="1000"/>
                </a:spcAft>
              </a:pPr>
              <a:r>
                <a:rPr lang="en-US" altLang="ko-KR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1989</a:t>
              </a:r>
              <a:r>
                <a:rPr lang="ko-KR" altLang="en-US" sz="2400" dirty="0">
                  <a:solidFill>
                    <a:srgbClr val="7F7F7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년 해외 여행 자유화 조치</a:t>
              </a:r>
            </a:p>
          </p:txBody>
        </p:sp>
        <p:pic>
          <p:nvPicPr>
            <p:cNvPr id="2056" name="Picture 8" descr="88ìì¸ì¬ë¦¼í½ì ëí ì´ë¯¸ì§ ê²ìê²°ê³¼">
              <a:extLst>
                <a:ext uri="{FF2B5EF4-FFF2-40B4-BE49-F238E27FC236}">
                  <a16:creationId xmlns:a16="http://schemas.microsoft.com/office/drawing/2014/main" id="{E2B9E70E-D42D-4C00-9164-67E4BECCE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514" y="5070381"/>
              <a:ext cx="2173965" cy="1442976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rgbClr val="D5ED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4710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8058</TotalTime>
  <Words>1617</Words>
  <Application>Microsoft Office PowerPoint</Application>
  <PresentationFormat>와이드스크린</PresentationFormat>
  <Paragraphs>388</Paragraphs>
  <Slides>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제주고딕</vt:lpstr>
      <vt:lpstr>맑은 고딕</vt:lpstr>
      <vt:lpstr>바탕</vt:lpstr>
      <vt:lpstr>함초롬바탕</vt:lpstr>
      <vt:lpstr>Arial</vt:lpstr>
      <vt:lpstr>Wingdings</vt:lpstr>
      <vt:lpstr>나눔고딕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체질 개선</vt:lpstr>
      <vt:lpstr>체질 개선</vt:lpstr>
      <vt:lpstr>경쟁과 대응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3C 분석</vt:lpstr>
      <vt:lpstr>3C 분석</vt:lpstr>
      <vt:lpstr>3C 분석</vt:lpstr>
      <vt:lpstr>SWOT</vt:lpstr>
      <vt:lpstr>SWOT</vt:lpstr>
      <vt:lpstr>SWOT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윤주안</dc:creator>
  <cp:lastModifiedBy>sebm</cp:lastModifiedBy>
  <cp:revision>133</cp:revision>
  <dcterms:created xsi:type="dcterms:W3CDTF">2015-04-27T11:00:57Z</dcterms:created>
  <dcterms:modified xsi:type="dcterms:W3CDTF">2018-09-19T11:26:52Z</dcterms:modified>
</cp:coreProperties>
</file>